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1732" r:id="rId2"/>
    <p:sldId id="262" r:id="rId3"/>
    <p:sldId id="1709" r:id="rId4"/>
    <p:sldId id="1379" r:id="rId5"/>
    <p:sldId id="1719" r:id="rId6"/>
    <p:sldId id="1717" r:id="rId7"/>
    <p:sldId id="1383" r:id="rId8"/>
    <p:sldId id="1701" r:id="rId9"/>
    <p:sldId id="1405" r:id="rId10"/>
    <p:sldId id="1406" r:id="rId11"/>
    <p:sldId id="1408" r:id="rId12"/>
    <p:sldId id="1724" r:id="rId13"/>
    <p:sldId id="1389" r:id="rId14"/>
    <p:sldId id="1402" r:id="rId15"/>
    <p:sldId id="1409" r:id="rId16"/>
    <p:sldId id="1428" r:id="rId17"/>
    <p:sldId id="1725" r:id="rId18"/>
    <p:sldId id="1411" r:id="rId19"/>
    <p:sldId id="1702" r:id="rId20"/>
    <p:sldId id="1712" r:id="rId21"/>
    <p:sldId id="1713" r:id="rId22"/>
    <p:sldId id="1392" r:id="rId23"/>
    <p:sldId id="1726" r:id="rId24"/>
    <p:sldId id="1721" r:id="rId25"/>
    <p:sldId id="1714" r:id="rId26"/>
    <p:sldId id="1430" r:id="rId27"/>
    <p:sldId id="1727" r:id="rId28"/>
    <p:sldId id="1728" r:id="rId29"/>
    <p:sldId id="1729" r:id="rId30"/>
    <p:sldId id="1730" r:id="rId31"/>
    <p:sldId id="173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4" autoAdjust="0"/>
    <p:restoredTop sz="94660"/>
  </p:normalViewPr>
  <p:slideViewPr>
    <p:cSldViewPr snapToGrid="0">
      <p:cViewPr varScale="1">
        <p:scale>
          <a:sx n="65" d="100"/>
          <a:sy n="65" d="100"/>
        </p:scale>
        <p:origin x="160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C56883-B797-4C24-8A7D-7DB4D601381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95BF63D-710F-4377-B390-68B0EA8FED30}">
      <dgm:prSet phldrT="[Text]"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Open questions at the beginning of the grant</a:t>
          </a:r>
        </a:p>
        <a:p>
          <a:pPr>
            <a:lnSpc>
              <a:spcPct val="100000"/>
            </a:lnSpc>
            <a:spcBef>
              <a:spcPts val="600"/>
            </a:spcBef>
          </a:pP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F0DBA9-6EE3-4143-9B45-65F981437BA8}" type="parTrans" cxnId="{628557E1-FF9C-4266-8296-C1CE54743880}">
      <dgm:prSet/>
      <dgm:spPr/>
      <dgm:t>
        <a:bodyPr/>
        <a:lstStyle/>
        <a:p>
          <a:endParaRPr lang="en-US"/>
        </a:p>
      </dgm:t>
    </dgm:pt>
    <dgm:pt modelId="{D760666C-6502-49B6-9E14-95F16E37568E}" type="sibTrans" cxnId="{628557E1-FF9C-4266-8296-C1CE54743880}">
      <dgm:prSet/>
      <dgm:spPr/>
      <dgm:t>
        <a:bodyPr/>
        <a:lstStyle/>
        <a:p>
          <a:endParaRPr lang="en-US"/>
        </a:p>
      </dgm:t>
    </dgm:pt>
    <dgm:pt modelId="{4561B269-F58E-4359-9CDA-2C86A7CB4D0C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RFS will publish another special issue on big data</a:t>
          </a:r>
        </a:p>
        <a:p>
          <a:pPr>
            <a:lnSpc>
              <a:spcPct val="100000"/>
            </a:lnSpc>
          </a:pP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My talk is based on the introduction of the new special issue (Goldstein, Spatt, and Ye 2024)</a:t>
          </a:r>
        </a:p>
      </dgm:t>
    </dgm:pt>
    <dgm:pt modelId="{A15C4FEB-6D42-462E-A3C0-C0EA0BFF6A89}" type="parTrans" cxnId="{BAC08197-52F3-406B-B0B8-288C1F0C4E73}">
      <dgm:prSet/>
      <dgm:spPr/>
      <dgm:t>
        <a:bodyPr/>
        <a:lstStyle/>
        <a:p>
          <a:endParaRPr lang="en-US"/>
        </a:p>
      </dgm:t>
    </dgm:pt>
    <dgm:pt modelId="{B240157C-54AD-48DF-8B1D-AD6B52E1936C}" type="sibTrans" cxnId="{BAC08197-52F3-406B-B0B8-288C1F0C4E73}">
      <dgm:prSet/>
      <dgm:spPr/>
      <dgm:t>
        <a:bodyPr/>
        <a:lstStyle/>
        <a:p>
          <a:endParaRPr lang="en-US"/>
        </a:p>
      </dgm:t>
    </dgm:pt>
    <dgm:pt modelId="{FC2B745E-2B35-4055-91D5-153403B62D10}">
      <dgm:prSet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Goldstein, Spatt, and Ye (2021)</a:t>
          </a:r>
        </a:p>
      </dgm:t>
    </dgm:pt>
    <dgm:pt modelId="{5AECB4EF-2856-4B75-BB66-AB0E0506A427}" type="parTrans" cxnId="{3A33AD53-4479-4EB8-AC16-B8B59C16CCFA}">
      <dgm:prSet/>
      <dgm:spPr/>
      <dgm:t>
        <a:bodyPr/>
        <a:lstStyle/>
        <a:p>
          <a:endParaRPr lang="en-US"/>
        </a:p>
      </dgm:t>
    </dgm:pt>
    <dgm:pt modelId="{98841BB5-FCAF-4D61-A80A-2E8C6FCC5A9B}" type="sibTrans" cxnId="{3A33AD53-4479-4EB8-AC16-B8B59C16CCFA}">
      <dgm:prSet/>
      <dgm:spPr/>
      <dgm:t>
        <a:bodyPr/>
        <a:lstStyle/>
        <a:p>
          <a:endParaRPr lang="en-US"/>
        </a:p>
      </dgm:t>
    </dgm:pt>
    <dgm:pt modelId="{2E99C243-35F4-4109-A2CA-CC956631A708}">
      <dgm:prSet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Introduction for the RFS conference special issue for the first winter conference in 2019</a:t>
          </a:r>
        </a:p>
      </dgm:t>
    </dgm:pt>
    <dgm:pt modelId="{F6EFC6E7-CA76-460A-8473-ADB67FC908B1}" type="parTrans" cxnId="{FEB967B0-42F7-495F-A131-0698131FD614}">
      <dgm:prSet/>
      <dgm:spPr/>
      <dgm:t>
        <a:bodyPr/>
        <a:lstStyle/>
        <a:p>
          <a:endParaRPr lang="en-US"/>
        </a:p>
      </dgm:t>
    </dgm:pt>
    <dgm:pt modelId="{4B4F35C4-5280-4EBC-A77D-812B28B8A114}" type="sibTrans" cxnId="{FEB967B0-42F7-495F-A131-0698131FD614}">
      <dgm:prSet/>
      <dgm:spPr/>
      <dgm:t>
        <a:bodyPr/>
        <a:lstStyle/>
        <a:p>
          <a:endParaRPr lang="en-US"/>
        </a:p>
      </dgm:t>
    </dgm:pt>
    <dgm:pt modelId="{F5AB78FA-97C5-43D3-9B41-D7607D99A8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Relate the seven papers in the special issue to the open questions six years ago </a:t>
          </a:r>
        </a:p>
      </dgm:t>
    </dgm:pt>
    <dgm:pt modelId="{5E6DD025-DF14-4026-9FB8-1AAB2EB647C2}" type="parTrans" cxnId="{0117B718-0A99-44C5-83AB-9C1B6C5E7EFB}">
      <dgm:prSet/>
      <dgm:spPr/>
      <dgm:t>
        <a:bodyPr/>
        <a:lstStyle/>
        <a:p>
          <a:endParaRPr lang="en-US"/>
        </a:p>
      </dgm:t>
    </dgm:pt>
    <dgm:pt modelId="{E3AB1152-DBC4-4AB9-A3DF-6D78D2F6543F}" type="sibTrans" cxnId="{0117B718-0A99-44C5-83AB-9C1B6C5E7EFB}">
      <dgm:prSet/>
      <dgm:spPr/>
      <dgm:t>
        <a:bodyPr/>
        <a:lstStyle/>
        <a:p>
          <a:endParaRPr lang="en-US"/>
        </a:p>
      </dgm:t>
    </dgm:pt>
    <dgm:pt modelId="{4C23AAD1-34AF-4CFC-91C7-0620845C65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Make new conjecture on interesting research topics for the next chapter </a:t>
          </a:r>
        </a:p>
      </dgm:t>
    </dgm:pt>
    <dgm:pt modelId="{2218BFAD-34ED-46B6-B163-39FDC767B2A0}" type="parTrans" cxnId="{D1B15474-221C-4778-9ACA-59469B6B9BD7}">
      <dgm:prSet/>
      <dgm:spPr/>
      <dgm:t>
        <a:bodyPr/>
        <a:lstStyle/>
        <a:p>
          <a:endParaRPr lang="en-US"/>
        </a:p>
      </dgm:t>
    </dgm:pt>
    <dgm:pt modelId="{5E5058A4-D3BE-469E-9BB7-082A29516466}" type="sibTrans" cxnId="{D1B15474-221C-4778-9ACA-59469B6B9BD7}">
      <dgm:prSet/>
      <dgm:spPr/>
      <dgm:t>
        <a:bodyPr/>
        <a:lstStyle/>
        <a:p>
          <a:endParaRPr lang="en-US"/>
        </a:p>
      </dgm:t>
    </dgm:pt>
    <dgm:pt modelId="{F43D27B5-70D6-403A-A56B-30B6A73A83BE}">
      <dgm:prSet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Keynote at the first summer conference in 2018 </a:t>
          </a:r>
        </a:p>
      </dgm:t>
    </dgm:pt>
    <dgm:pt modelId="{3DD9FEC6-2FE2-483E-BE85-38C9215A6501}" type="sibTrans" cxnId="{E4BC91C8-ACA9-43DF-A124-9706D5F38810}">
      <dgm:prSet/>
      <dgm:spPr/>
      <dgm:t>
        <a:bodyPr/>
        <a:lstStyle/>
        <a:p>
          <a:endParaRPr lang="en-US"/>
        </a:p>
      </dgm:t>
    </dgm:pt>
    <dgm:pt modelId="{4CE50B31-025C-4F65-B0EF-40A97AE46074}" type="parTrans" cxnId="{E4BC91C8-ACA9-43DF-A124-9706D5F38810}">
      <dgm:prSet/>
      <dgm:spPr/>
      <dgm:t>
        <a:bodyPr/>
        <a:lstStyle/>
        <a:p>
          <a:endParaRPr lang="en-US"/>
        </a:p>
      </dgm:t>
    </dgm:pt>
    <dgm:pt modelId="{54FDC32B-F1D7-42C1-92DF-5C25009196AE}">
      <dgm:prSet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Ye (2018)</a:t>
          </a:r>
        </a:p>
      </dgm:t>
    </dgm:pt>
    <dgm:pt modelId="{C74BF75B-EF2D-4D5C-A759-855FA400F47F}" type="sibTrans" cxnId="{FFE53C2A-9D11-41F5-A75A-49766801DAD7}">
      <dgm:prSet/>
      <dgm:spPr/>
      <dgm:t>
        <a:bodyPr/>
        <a:lstStyle/>
        <a:p>
          <a:endParaRPr lang="en-US"/>
        </a:p>
      </dgm:t>
    </dgm:pt>
    <dgm:pt modelId="{1C3A387B-A95B-484D-A218-DF2B3A4F5F43}" type="parTrans" cxnId="{FFE53C2A-9D11-41F5-A75A-49766801DAD7}">
      <dgm:prSet/>
      <dgm:spPr/>
      <dgm:t>
        <a:bodyPr/>
        <a:lstStyle/>
        <a:p>
          <a:endParaRPr lang="en-US"/>
        </a:p>
      </dgm:t>
    </dgm:pt>
    <dgm:pt modelId="{3BC2845C-1378-4743-8E8D-78AB5103EEC6}">
      <dgm:prSet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Many open questions have been addressed in the past six years.</a:t>
          </a:r>
        </a:p>
      </dgm:t>
    </dgm:pt>
    <dgm:pt modelId="{5A79214E-33E1-4D8C-B51D-1007CFABCA7E}" type="parTrans" cxnId="{5BF5F72E-8C9C-4BAB-9297-3E8DB6214E1B}">
      <dgm:prSet/>
      <dgm:spPr/>
      <dgm:t>
        <a:bodyPr/>
        <a:lstStyle/>
        <a:p>
          <a:endParaRPr lang="en-US"/>
        </a:p>
      </dgm:t>
    </dgm:pt>
    <dgm:pt modelId="{5A9DF6A0-BEBA-4DF7-BE58-7604DD7ECB6B}" type="sibTrans" cxnId="{5BF5F72E-8C9C-4BAB-9297-3E8DB6214E1B}">
      <dgm:prSet/>
      <dgm:spPr/>
      <dgm:t>
        <a:bodyPr/>
        <a:lstStyle/>
        <a:p>
          <a:endParaRPr lang="en-US"/>
        </a:p>
      </dgm:t>
    </dgm:pt>
    <dgm:pt modelId="{39950AFB-B5ED-41BC-957C-09C9646C3948}">
      <dgm:prSet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</a:pP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1841B-B034-44B6-AFC4-1FCF4607FDF5}" type="parTrans" cxnId="{E20AF27E-A115-4826-BE1F-7306E1F1DF9F}">
      <dgm:prSet/>
      <dgm:spPr/>
      <dgm:t>
        <a:bodyPr/>
        <a:lstStyle/>
        <a:p>
          <a:endParaRPr lang="en-US"/>
        </a:p>
      </dgm:t>
    </dgm:pt>
    <dgm:pt modelId="{4AACE55D-B9D1-4AFD-8B27-BEF6E86D0293}" type="sibTrans" cxnId="{E20AF27E-A115-4826-BE1F-7306E1F1DF9F}">
      <dgm:prSet/>
      <dgm:spPr/>
      <dgm:t>
        <a:bodyPr/>
        <a:lstStyle/>
        <a:p>
          <a:endParaRPr lang="en-US"/>
        </a:p>
      </dgm:t>
    </dgm:pt>
    <dgm:pt modelId="{7A01A7E1-5634-4E70-9650-1163F563534E}" type="pres">
      <dgm:prSet presAssocID="{7DC56883-B797-4C24-8A7D-7DB4D6013812}" presName="Name0" presStyleCnt="0">
        <dgm:presLayoutVars>
          <dgm:dir/>
          <dgm:resizeHandles val="exact"/>
        </dgm:presLayoutVars>
      </dgm:prSet>
      <dgm:spPr/>
    </dgm:pt>
    <dgm:pt modelId="{D922CC2C-E7F5-41F9-9D0C-04F62A39B473}" type="pres">
      <dgm:prSet presAssocID="{B95BF63D-710F-4377-B390-68B0EA8FED30}" presName="node" presStyleLbl="node1" presStyleIdx="0" presStyleCnt="2" custScaleX="155373" custScaleY="121596" custLinFactNeighborX="-1128" custLinFactNeighborY="-175">
        <dgm:presLayoutVars>
          <dgm:bulletEnabled val="1"/>
        </dgm:presLayoutVars>
      </dgm:prSet>
      <dgm:spPr/>
    </dgm:pt>
    <dgm:pt modelId="{8BC57BD4-1357-4920-B17A-261AFF481C94}" type="pres">
      <dgm:prSet presAssocID="{D760666C-6502-49B6-9E14-95F16E37568E}" presName="sibTrans" presStyleLbl="sibTrans2D1" presStyleIdx="0" presStyleCnt="1"/>
      <dgm:spPr/>
    </dgm:pt>
    <dgm:pt modelId="{FDCA9B72-2E4E-4D32-AA34-771F03BC629B}" type="pres">
      <dgm:prSet presAssocID="{D760666C-6502-49B6-9E14-95F16E37568E}" presName="connectorText" presStyleLbl="sibTrans2D1" presStyleIdx="0" presStyleCnt="1"/>
      <dgm:spPr/>
    </dgm:pt>
    <dgm:pt modelId="{85ED37BE-5AD0-4675-B406-D823EA49D56C}" type="pres">
      <dgm:prSet presAssocID="{4561B269-F58E-4359-9CDA-2C86A7CB4D0C}" presName="node" presStyleLbl="node1" presStyleIdx="1" presStyleCnt="2" custScaleX="160868" custScaleY="121596">
        <dgm:presLayoutVars>
          <dgm:bulletEnabled val="1"/>
        </dgm:presLayoutVars>
      </dgm:prSet>
      <dgm:spPr/>
    </dgm:pt>
  </dgm:ptLst>
  <dgm:cxnLst>
    <dgm:cxn modelId="{D3E1770E-466B-4D96-AC9E-152F90D55E93}" type="presOf" srcId="{2E99C243-35F4-4109-A2CA-CC956631A708}" destId="{D922CC2C-E7F5-41F9-9D0C-04F62A39B473}" srcOrd="0" destOrd="4" presId="urn:microsoft.com/office/officeart/2005/8/layout/process1"/>
    <dgm:cxn modelId="{0117B718-0A99-44C5-83AB-9C1B6C5E7EFB}" srcId="{4561B269-F58E-4359-9CDA-2C86A7CB4D0C}" destId="{F5AB78FA-97C5-43D3-9B41-D7607D99A8C9}" srcOrd="0" destOrd="0" parTransId="{5E6DD025-DF14-4026-9FB8-1AAB2EB647C2}" sibTransId="{E3AB1152-DBC4-4AB9-A3DF-6D78D2F6543F}"/>
    <dgm:cxn modelId="{FFE53C2A-9D11-41F5-A75A-49766801DAD7}" srcId="{B95BF63D-710F-4377-B390-68B0EA8FED30}" destId="{54FDC32B-F1D7-42C1-92DF-5C25009196AE}" srcOrd="0" destOrd="0" parTransId="{1C3A387B-A95B-484D-A218-DF2B3A4F5F43}" sibTransId="{C74BF75B-EF2D-4D5C-A759-855FA400F47F}"/>
    <dgm:cxn modelId="{5BF5F72E-8C9C-4BAB-9297-3E8DB6214E1B}" srcId="{B95BF63D-710F-4377-B390-68B0EA8FED30}" destId="{3BC2845C-1378-4743-8E8D-78AB5103EEC6}" srcOrd="3" destOrd="0" parTransId="{5A79214E-33E1-4D8C-B51D-1007CFABCA7E}" sibTransId="{5A9DF6A0-BEBA-4DF7-BE58-7604DD7ECB6B}"/>
    <dgm:cxn modelId="{AB5FA15C-E7E2-4DAF-B08F-65F11911DF05}" type="presOf" srcId="{D760666C-6502-49B6-9E14-95F16E37568E}" destId="{8BC57BD4-1357-4920-B17A-261AFF481C94}" srcOrd="0" destOrd="0" presId="urn:microsoft.com/office/officeart/2005/8/layout/process1"/>
    <dgm:cxn modelId="{0CCA4869-21B1-4D04-98DF-241B46B62927}" type="presOf" srcId="{4561B269-F58E-4359-9CDA-2C86A7CB4D0C}" destId="{85ED37BE-5AD0-4675-B406-D823EA49D56C}" srcOrd="0" destOrd="0" presId="urn:microsoft.com/office/officeart/2005/8/layout/process1"/>
    <dgm:cxn modelId="{FD90E54E-23A5-40FC-9DC9-111574E5FA17}" type="presOf" srcId="{D760666C-6502-49B6-9E14-95F16E37568E}" destId="{FDCA9B72-2E4E-4D32-AA34-771F03BC629B}" srcOrd="1" destOrd="0" presId="urn:microsoft.com/office/officeart/2005/8/layout/process1"/>
    <dgm:cxn modelId="{3A33AD53-4479-4EB8-AC16-B8B59C16CCFA}" srcId="{B95BF63D-710F-4377-B390-68B0EA8FED30}" destId="{FC2B745E-2B35-4055-91D5-153403B62D10}" srcOrd="1" destOrd="0" parTransId="{5AECB4EF-2856-4B75-BB66-AB0E0506A427}" sibTransId="{98841BB5-FCAF-4D61-A80A-2E8C6FCC5A9B}"/>
    <dgm:cxn modelId="{D1B15474-221C-4778-9ACA-59469B6B9BD7}" srcId="{4561B269-F58E-4359-9CDA-2C86A7CB4D0C}" destId="{4C23AAD1-34AF-4CFC-91C7-0620845C652E}" srcOrd="1" destOrd="0" parTransId="{2218BFAD-34ED-46B6-B163-39FDC767B2A0}" sibTransId="{5E5058A4-D3BE-469E-9BB7-082A29516466}"/>
    <dgm:cxn modelId="{C1B46076-EFA2-4DBB-B022-77EF014E5D31}" type="presOf" srcId="{3BC2845C-1378-4743-8E8D-78AB5103EEC6}" destId="{D922CC2C-E7F5-41F9-9D0C-04F62A39B473}" srcOrd="0" destOrd="6" presId="urn:microsoft.com/office/officeart/2005/8/layout/process1"/>
    <dgm:cxn modelId="{D167FA76-874B-4AA5-8D00-8855AB06C3C8}" type="presOf" srcId="{7DC56883-B797-4C24-8A7D-7DB4D6013812}" destId="{7A01A7E1-5634-4E70-9650-1163F563534E}" srcOrd="0" destOrd="0" presId="urn:microsoft.com/office/officeart/2005/8/layout/process1"/>
    <dgm:cxn modelId="{0ABAA858-0BB0-4CC4-A777-2817A57A6841}" type="presOf" srcId="{39950AFB-B5ED-41BC-957C-09C9646C3948}" destId="{D922CC2C-E7F5-41F9-9D0C-04F62A39B473}" srcOrd="0" destOrd="5" presId="urn:microsoft.com/office/officeart/2005/8/layout/process1"/>
    <dgm:cxn modelId="{E20AF27E-A115-4826-BE1F-7306E1F1DF9F}" srcId="{B95BF63D-710F-4377-B390-68B0EA8FED30}" destId="{39950AFB-B5ED-41BC-957C-09C9646C3948}" srcOrd="2" destOrd="0" parTransId="{DBE1841B-B034-44B6-AFC4-1FCF4607FDF5}" sibTransId="{4AACE55D-B9D1-4AFD-8B27-BEF6E86D0293}"/>
    <dgm:cxn modelId="{FCEA5880-BAF1-42F8-9F4A-85E6B7228612}" type="presOf" srcId="{4C23AAD1-34AF-4CFC-91C7-0620845C652E}" destId="{85ED37BE-5AD0-4675-B406-D823EA49D56C}" srcOrd="0" destOrd="2" presId="urn:microsoft.com/office/officeart/2005/8/layout/process1"/>
    <dgm:cxn modelId="{236A858D-0CCE-40D1-BAE5-013C5AB7D027}" type="presOf" srcId="{54FDC32B-F1D7-42C1-92DF-5C25009196AE}" destId="{D922CC2C-E7F5-41F9-9D0C-04F62A39B473}" srcOrd="0" destOrd="1" presId="urn:microsoft.com/office/officeart/2005/8/layout/process1"/>
    <dgm:cxn modelId="{BAC08197-52F3-406B-B0B8-288C1F0C4E73}" srcId="{7DC56883-B797-4C24-8A7D-7DB4D6013812}" destId="{4561B269-F58E-4359-9CDA-2C86A7CB4D0C}" srcOrd="1" destOrd="0" parTransId="{A15C4FEB-6D42-462E-A3C0-C0EA0BFF6A89}" sibTransId="{B240157C-54AD-48DF-8B1D-AD6B52E1936C}"/>
    <dgm:cxn modelId="{42D97B9B-929A-43D0-A40B-741012BA2AFF}" type="presOf" srcId="{B95BF63D-710F-4377-B390-68B0EA8FED30}" destId="{D922CC2C-E7F5-41F9-9D0C-04F62A39B473}" srcOrd="0" destOrd="0" presId="urn:microsoft.com/office/officeart/2005/8/layout/process1"/>
    <dgm:cxn modelId="{FEB967B0-42F7-495F-A131-0698131FD614}" srcId="{FC2B745E-2B35-4055-91D5-153403B62D10}" destId="{2E99C243-35F4-4109-A2CA-CC956631A708}" srcOrd="0" destOrd="0" parTransId="{F6EFC6E7-CA76-460A-8473-ADB67FC908B1}" sibTransId="{4B4F35C4-5280-4EBC-A77D-812B28B8A114}"/>
    <dgm:cxn modelId="{DEC074B8-1F8F-4337-9E0C-2BC817B7587A}" type="presOf" srcId="{F5AB78FA-97C5-43D3-9B41-D7607D99A8C9}" destId="{85ED37BE-5AD0-4675-B406-D823EA49D56C}" srcOrd="0" destOrd="1" presId="urn:microsoft.com/office/officeart/2005/8/layout/process1"/>
    <dgm:cxn modelId="{E4BC91C8-ACA9-43DF-A124-9706D5F38810}" srcId="{54FDC32B-F1D7-42C1-92DF-5C25009196AE}" destId="{F43D27B5-70D6-403A-A56B-30B6A73A83BE}" srcOrd="0" destOrd="0" parTransId="{4CE50B31-025C-4F65-B0EF-40A97AE46074}" sibTransId="{3DD9FEC6-2FE2-483E-BE85-38C9215A6501}"/>
    <dgm:cxn modelId="{628557E1-FF9C-4266-8296-C1CE54743880}" srcId="{7DC56883-B797-4C24-8A7D-7DB4D6013812}" destId="{B95BF63D-710F-4377-B390-68B0EA8FED30}" srcOrd="0" destOrd="0" parTransId="{5DF0DBA9-6EE3-4143-9B45-65F981437BA8}" sibTransId="{D760666C-6502-49B6-9E14-95F16E37568E}"/>
    <dgm:cxn modelId="{EE82C2E6-AF0E-4DDE-B7E7-105442C2B460}" type="presOf" srcId="{F43D27B5-70D6-403A-A56B-30B6A73A83BE}" destId="{D922CC2C-E7F5-41F9-9D0C-04F62A39B473}" srcOrd="0" destOrd="2" presId="urn:microsoft.com/office/officeart/2005/8/layout/process1"/>
    <dgm:cxn modelId="{15737FEA-3BB1-430B-82F9-E28B4358937D}" type="presOf" srcId="{FC2B745E-2B35-4055-91D5-153403B62D10}" destId="{D922CC2C-E7F5-41F9-9D0C-04F62A39B473}" srcOrd="0" destOrd="3" presId="urn:microsoft.com/office/officeart/2005/8/layout/process1"/>
    <dgm:cxn modelId="{E9A54D2D-64BC-4C26-9F26-E069763205C9}" type="presParOf" srcId="{7A01A7E1-5634-4E70-9650-1163F563534E}" destId="{D922CC2C-E7F5-41F9-9D0C-04F62A39B473}" srcOrd="0" destOrd="0" presId="urn:microsoft.com/office/officeart/2005/8/layout/process1"/>
    <dgm:cxn modelId="{0B4A9BC7-BCC2-467A-9F90-31A54BDA907F}" type="presParOf" srcId="{7A01A7E1-5634-4E70-9650-1163F563534E}" destId="{8BC57BD4-1357-4920-B17A-261AFF481C94}" srcOrd="1" destOrd="0" presId="urn:microsoft.com/office/officeart/2005/8/layout/process1"/>
    <dgm:cxn modelId="{FF0C30A0-45BC-43DF-951B-FD52D3E4B780}" type="presParOf" srcId="{8BC57BD4-1357-4920-B17A-261AFF481C94}" destId="{FDCA9B72-2E4E-4D32-AA34-771F03BC629B}" srcOrd="0" destOrd="0" presId="urn:microsoft.com/office/officeart/2005/8/layout/process1"/>
    <dgm:cxn modelId="{EA6A8020-2B98-48C8-8659-D4774816BDDB}" type="presParOf" srcId="{7A01A7E1-5634-4E70-9650-1163F563534E}" destId="{85ED37BE-5AD0-4675-B406-D823EA49D56C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2CC2C-E7F5-41F9-9D0C-04F62A39B473}">
      <dsp:nvSpPr>
        <dsp:cNvPr id="0" name=""/>
        <dsp:cNvSpPr/>
      </dsp:nvSpPr>
      <dsp:spPr>
        <a:xfrm>
          <a:off x="0" y="0"/>
          <a:ext cx="5086626" cy="39971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Open questions at the beginning of the grant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Ye (2018)</a:t>
          </a:r>
        </a:p>
        <a:p>
          <a:pPr marL="342900" lvl="2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Keynote at the first summer conference in 2018 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Goldstein, Spatt, and Ye (2021)</a:t>
          </a:r>
        </a:p>
        <a:p>
          <a:pPr marL="342900" lvl="2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Introduction for the RFS conference special issue for the first winter conference in 2019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Many open questions have been addressed in the past six years.</a:t>
          </a:r>
        </a:p>
      </dsp:txBody>
      <dsp:txXfrm>
        <a:off x="117071" y="117071"/>
        <a:ext cx="4852484" cy="3762971"/>
      </dsp:txXfrm>
    </dsp:sp>
    <dsp:sp modelId="{8BC57BD4-1357-4920-B17A-261AFF481C94}">
      <dsp:nvSpPr>
        <dsp:cNvPr id="0" name=""/>
        <dsp:cNvSpPr/>
      </dsp:nvSpPr>
      <dsp:spPr>
        <a:xfrm>
          <a:off x="5417699" y="1592603"/>
          <a:ext cx="701876" cy="8119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5417699" y="1754984"/>
        <a:ext cx="491313" cy="487144"/>
      </dsp:txXfrm>
    </dsp:sp>
    <dsp:sp modelId="{85ED37BE-5AD0-4675-B406-D823EA49D56C}">
      <dsp:nvSpPr>
        <dsp:cNvPr id="0" name=""/>
        <dsp:cNvSpPr/>
      </dsp:nvSpPr>
      <dsp:spPr>
        <a:xfrm>
          <a:off x="6410920" y="0"/>
          <a:ext cx="5266522" cy="39971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RFS will publish another special issue on big data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My talk is based on the introduction of the new special issue (Goldstein, Spatt, and Ye 2024)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Relate the seven papers in the special issue to the open questions six years ago 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Make new conjecture on interesting research topics for the next chapter </a:t>
          </a:r>
        </a:p>
      </dsp:txBody>
      <dsp:txXfrm>
        <a:off x="6527991" y="117071"/>
        <a:ext cx="5032380" cy="3762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31DAB-B9E1-416A-A886-B6115F360DC7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91580-D113-4DC7-89AC-B89C4559E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8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91580-D113-4DC7-89AC-B89C4559E5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2B7CE8-D55E-42AD-8201-2F30684FCEA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240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2B7CE8-D55E-42AD-8201-2F30684FCE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240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91580-D113-4DC7-89AC-B89C4559E5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14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2B7CE8-D55E-42AD-8201-2F30684FCE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790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91580-D113-4DC7-89AC-B89C4559E5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25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Removed arrow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91580-D113-4DC7-89AC-B89C4559E5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55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Removed </a:t>
            </a:r>
            <a:r>
              <a:rPr lang="en-US"/>
              <a:t>social churning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91580-D113-4DC7-89AC-B89C4559E5E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13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71BAC-E5FC-39E6-F265-B0FF8C2177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EB19FB-421C-7D34-C2A3-D39A8488A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9626B-E290-EA98-FD5B-B69B5698F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1FAB-EF5B-4A6B-82D6-E165EF70B687}" type="datetime1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E27BB-EFB9-2417-E9F1-4154200EA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9F004-97E9-7B14-A3ED-835FE2C7F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2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C234-89E7-505A-7EF3-EBFB4DF91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DDEBA-739A-CFC1-6A9A-4DFA97E6A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67671-5077-A7EA-04FD-BED2E3001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7C56D-466B-4230-89BC-298930D79827}" type="datetime1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4BAC1-9507-4913-4F4D-602B57397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97C22-BBCC-F3F4-C7AE-C1B5DE46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49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F8B39-5FCB-9B32-7BC2-AE9398F4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D9A58-017E-37ED-2DB5-89C39A633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BA647-ACA7-93BB-2FE9-05EA3D0A1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9AC6-9899-499B-A437-B7CBF3F00BF1}" type="datetime1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BA069-CF04-696E-275A-DB25ADA88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9B5F7-0128-2CA7-910D-E9DC7154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3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ACB4-5DE0-2611-FE3B-09EB914E6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5EC1B-C38F-F0CA-7AE2-C889DF0C2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93360-0E79-BC36-00C2-0B0DD53F8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D0CEC-2552-0BF3-98EE-67C896D44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8375-A569-48F4-B874-941E086A7D08}" type="datetime1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56AF4-FF91-DC60-5AB6-DFB97A432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44382-ABF4-3CFC-99E5-E5906E92C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467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62D1F-0A84-96E8-8A31-EF9C1ABD3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777ED-CCCF-5388-FFBD-CFDD4475C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CBC97-742B-1C47-0D48-3243A0250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F69955-78F3-E4AA-1F1B-906DE87FA2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E44B16-5A5D-A25A-2D0D-EE2375119C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1F185E-6B78-9457-6F84-5E728EA68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7E7C-D9BD-4615-B31E-EB0711D94E1B}" type="datetime1">
              <a:rPr lang="en-US" smtClean="0"/>
              <a:t>10/20/2024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3718E3-1A33-957E-7495-6C1FE53B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D99BC-C6C5-2895-5199-B18E28892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62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D08F1-EA21-E4E0-C147-E9158910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D4EA99-B3A5-372F-AA3D-1CBCFC1C2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7E85-953C-4640-A4EB-A6D440A09049}" type="datetime1">
              <a:rPr lang="en-US" smtClean="0"/>
              <a:t>10/20/2024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FDB-565D-3B10-DA43-2BB9BB837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44F7C-6BA9-9018-5D39-10AF86E2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3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E70984-0946-0A66-572E-470C4700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0D6D-1ED3-4CA6-AE76-CDD58851A6D4}" type="datetime1">
              <a:rPr lang="en-US" smtClean="0"/>
              <a:t>10/20/2024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365064-9745-7672-9CA4-B1FB2027A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C8580-A362-266D-2D59-3A3AE274D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5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0E061-8AC1-6088-CBBC-630CB8CB1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24F15-1727-7562-DC9C-143F8AAB8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B2C06-09B2-D879-0A2D-BC3DDEC55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4B0A9-701E-173F-A68D-8E1686002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20C1C-BC0D-4BDE-B6FA-1AC5666A299E}" type="datetime1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8FD15-C1DD-1367-AC98-8909D5DAA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D21E3-1DCD-E20D-4877-D43047207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53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8E2B8-ACB1-8FA5-4A9E-EAC80392C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41CAB4-02E1-2269-0744-BEAF2881B4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671CF-3C0D-7964-B760-BF5391A44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C3E497-5310-B0F3-B26B-5636BE5B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0EF8-4BBA-48BE-A711-51A225D8E703}" type="datetime1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6942F-2872-7B12-E8D4-942A7D282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7BA534-BFB7-CFD0-A90E-04C87ECE5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53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0B841-E6CE-CBE3-5DC6-F885C332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75AE8-B270-EFC7-1B93-E142487A0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C41B7-1B9F-EA50-1DDB-6D77E4C5B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9C4C1-33F7-4A4F-929C-A4FAD09D00B9}" type="datetime1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CB3F2-3502-AA1F-56E8-F4D85DDA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58EAE-F86D-3350-BB51-C4C204F43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24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75254E-9CCB-5B46-0363-378FBB70C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D43C4F-CA17-F7B8-A729-A629E6067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9406C-0648-8050-884D-3A18E976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AFC5-0E03-417D-AFC4-27D6CDEC0E09}" type="datetime1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43AC7-B945-67C5-B47D-288DC8FD4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A59D5-F75A-4109-5C1D-A6503CFF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66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C81FD0-9826-D2FF-B882-E70F7160D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A6583-7140-A733-418D-0C4363F03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748DD-BB51-523B-FB51-75F6C6D54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1E78B8-7EAC-4A1B-BE9D-0E930EA6CA20}" type="datetime1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2E879-DA68-78E6-6E80-C66B7087C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C9BAC-4DE0-50E8-6247-7449EC360F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3A7376-2358-4B38-8EF6-F209312A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13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c.gov/news/press-release/2022-225" TargetMode="External"/><Relationship Id="rId2" Type="http://schemas.openxmlformats.org/officeDocument/2006/relationships/hyperlink" Target="https://www.sec.gov/news/press-release/2022-22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ec.gov/rules/2022/12/disclosure-order-execution-information#34-99679" TargetMode="External"/><Relationship Id="rId4" Type="http://schemas.openxmlformats.org/officeDocument/2006/relationships/hyperlink" Target="https://www.sec.gov/news/press-release/2022-226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C6ED-5B5E-0187-1113-F3335178D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NBER Big Data Dinner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8CDEFA-8BB8-5188-472D-ACBE744E66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12,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8BEAF-DF92-46FD-CC14-E4DAC48E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65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8A3D0-479A-F1C6-2EA4-AA118C669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429" y="1603829"/>
            <a:ext cx="9144000" cy="293366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Next Chapter of Big Data in Finance</a:t>
            </a: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Mao Ye</a:t>
            </a:r>
            <a:b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Cornell University and NBER </a:t>
            </a: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544D61-B0F2-E3C6-653C-A05AD5DAB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1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33749-45E0-75D6-13D1-017317CB7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66" y="18256"/>
            <a:ext cx="10733733" cy="87604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Next Chapter? </a:t>
            </a:r>
            <a:endParaRPr lang="en-US" sz="32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E8B8F7-8B74-6D19-C19E-323B225EE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7041389"/>
              </p:ext>
            </p:extLst>
          </p:nvPr>
        </p:nvGraphicFramePr>
        <p:xfrm>
          <a:off x="295349" y="2306496"/>
          <a:ext cx="11692211" cy="3997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1D71D61-8023-CC53-A500-7FBB3845C8BC}"/>
              </a:ext>
            </a:extLst>
          </p:cNvPr>
          <p:cNvSpPr txBox="1"/>
          <p:nvPr/>
        </p:nvSpPr>
        <p:spPr>
          <a:xfrm>
            <a:off x="457199" y="981527"/>
            <a:ext cx="11530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NSF for supporting this dinner and the NBER Big Data Conferences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Grant No. 1838183, starting from 2018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DE7D9C-9F3D-5E74-233B-D5BC98FFC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8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1595797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Three-dimensional Definition of Big Data in Ye (2018)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901" y="1219200"/>
            <a:ext cx="10992897" cy="5181600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size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as tick-by-tick market microstructure data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dimension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large number of variables relative to the sample size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is the method to deal with high-dimensional data 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Complex structure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in traditional row-column format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Satellite images, social media, text, audio, video data </a:t>
            </a: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340CC-0A05-C349-8C13-EF2E6FFB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AE4C-B2DD-465A-BDC5-890B2624A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02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business process&#10;&#10;Description automatically generated with medium confidence">
            <a:extLst>
              <a:ext uri="{FF2B5EF4-FFF2-40B4-BE49-F238E27FC236}">
                <a16:creationId xmlns:a16="http://schemas.microsoft.com/office/drawing/2014/main" id="{9FBB5339-EC2E-3F47-819E-0EADA9680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93" y="431322"/>
            <a:ext cx="11090645" cy="577346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340CC-0A05-C349-8C13-EF2E6FFB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4AE4C-B2DD-465A-BDC5-890B2624AB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FC3FF6E0-0BF0-C950-6525-F4E5D3D4167A}"/>
              </a:ext>
            </a:extLst>
          </p:cNvPr>
          <p:cNvSpPr txBox="1"/>
          <p:nvPr/>
        </p:nvSpPr>
        <p:spPr>
          <a:xfrm>
            <a:off x="4505949" y="168030"/>
            <a:ext cx="36005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DengXian" panose="02010600030101010101" pitchFamily="2" charset="-122"/>
              </a:rPr>
              <a:t>“Today, the ultimate Wall Street status symbol is a trading floor comprising Carnegie Mellon </a:t>
            </a:r>
            <a:r>
              <a:rPr lang="en-US" sz="2400" i="1" dirty="0" err="1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DengXian" panose="02010600030101010101" pitchFamily="2" charset="-122"/>
              </a:rPr>
              <a:t>Ph.D.s</a:t>
            </a:r>
            <a:r>
              <a:rPr lang="en-US" sz="24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DengXian" panose="02010600030101010101" pitchFamily="2" charset="-122"/>
              </a:rPr>
              <a:t>, not Wharton</a:t>
            </a:r>
            <a:r>
              <a:rPr lang="en-US" sz="2400" i="1" dirty="0">
                <a:highlight>
                  <a:srgbClr val="FFFFFF"/>
                </a:highlight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  <a:r>
              <a:rPr lang="en-US" sz="24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DengXian" panose="02010600030101010101" pitchFamily="2" charset="-122"/>
              </a:rPr>
              <a:t>M.B.A.s.” </a:t>
            </a:r>
          </a:p>
          <a:p>
            <a:r>
              <a:rPr lang="en-US" sz="2400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DengXian" panose="02010600030101010101" pitchFamily="2" charset="-122"/>
              </a:rPr>
              <a:t>-----Wall Stree</a:t>
            </a:r>
            <a:r>
              <a:rPr lang="en-US" sz="2400" i="1" dirty="0">
                <a:highlight>
                  <a:srgbClr val="FFFFFF"/>
                </a:highlight>
                <a:latin typeface="Times New Roman" panose="02020603050405020304" pitchFamily="18" charset="0"/>
                <a:ea typeface="DengXian" panose="02010600030101010101" pitchFamily="2" charset="-122"/>
              </a:rPr>
              <a:t>t Journal </a:t>
            </a:r>
            <a:endParaRPr lang="en-US" sz="2400" i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DDF0DF-8277-E0FE-D0C1-E9F251C9A1D6}"/>
              </a:ext>
            </a:extLst>
          </p:cNvPr>
          <p:cNvSpPr/>
          <p:nvPr/>
        </p:nvSpPr>
        <p:spPr>
          <a:xfrm>
            <a:off x="8106508" y="971909"/>
            <a:ext cx="4085492" cy="488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FE234F-CF4F-D295-D324-77896ECBC3E2}"/>
              </a:ext>
            </a:extLst>
          </p:cNvPr>
          <p:cNvSpPr/>
          <p:nvPr/>
        </p:nvSpPr>
        <p:spPr>
          <a:xfrm>
            <a:off x="6157546" y="2787749"/>
            <a:ext cx="4085492" cy="3974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BD18A8-89C9-02F9-9A8E-A5CEA530D272}"/>
              </a:ext>
            </a:extLst>
          </p:cNvPr>
          <p:cNvGrpSpPr/>
          <p:nvPr/>
        </p:nvGrpSpPr>
        <p:grpSpPr>
          <a:xfrm>
            <a:off x="199731" y="2917969"/>
            <a:ext cx="4405392" cy="3367811"/>
            <a:chOff x="236947" y="2898067"/>
            <a:chExt cx="4405392" cy="32389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18268C-AAB6-7C86-635C-CD33E1365C09}"/>
                </a:ext>
              </a:extLst>
            </p:cNvPr>
            <p:cNvSpPr/>
            <p:nvPr/>
          </p:nvSpPr>
          <p:spPr>
            <a:xfrm>
              <a:off x="236947" y="2898067"/>
              <a:ext cx="3974568" cy="3238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6CD72C-C09C-A058-9B54-7E2D596BC6D2}"/>
                </a:ext>
              </a:extLst>
            </p:cNvPr>
            <p:cNvSpPr/>
            <p:nvPr/>
          </p:nvSpPr>
          <p:spPr>
            <a:xfrm>
              <a:off x="1490327" y="3253152"/>
              <a:ext cx="3152012" cy="23962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0054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A2B91-1948-041C-7EA3-4DB0C0714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72"/>
            <a:ext cx="10515600" cy="118203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vs Larger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5D8684A-AD7D-BEFB-8A9C-54D30ABE2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2839" y="1046799"/>
            <a:ext cx="9419065" cy="573314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 (2018) called TAQ  a “small” dataset because of its truncation bias 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order-level data, O’Hara, Yao, and Ye (2014) find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16% of trades are missing from TAQ data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 regulation: no need to report a trade if it is fewer than 100 shares (odd lots)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Odd lots are the most informative trade size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Informed traders slice large orders into odd lots to hide their information</a:t>
            </a: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 later included odd lot trades in the TAQ data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new research questions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can trade in increments of fewer than one share after 2019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Da, Fang, and Lin (2024) study fractional trading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Quotes with fewer than 100 shares are still invisible to the public  </a:t>
            </a:r>
          </a:p>
          <a:p>
            <a:pPr lvl="2"/>
            <a:r>
              <a:rPr lang="en-US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Bartlett, McCrary, and O’Hara (2024) study the odd-lot quotes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091F1D6C-587A-2CD8-A8ED-B4A81E831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2" y="1796271"/>
            <a:ext cx="2495550" cy="38290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1E52F3-2174-51B3-8F8C-F170F1BD5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58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63174-3DF1-C227-CF62-F354F00CE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Rise of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Fractional Trading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AAD0DE-5381-EA36-6886-6B8F1DBEF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4254" y="1429544"/>
            <a:ext cx="5633816" cy="4747419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2019, U.S. brokers allowed investors to buy a slice of a share with as little as a penny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Da, Fang, and Lin (2024) find that the introduction of fractional trading increases tiny trades for high-priced stocks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6C551C-9A08-4F2F-2B31-15F7AAB6A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30" y="1928110"/>
            <a:ext cx="6163568" cy="3881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D9BFA2-F1B9-8707-1C6B-83B57F123B28}"/>
              </a:ext>
            </a:extLst>
          </p:cNvPr>
          <p:cNvSpPr txBox="1"/>
          <p:nvPr/>
        </p:nvSpPr>
        <p:spPr>
          <a:xfrm>
            <a:off x="-38134" y="6176963"/>
            <a:ext cx="6399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Owners of Berkshire Hathaway A Shares at Robinhood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3AA49-871A-ADA8-A365-76AA5E4A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40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658F8D-767F-7157-37C2-82D3362F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8777"/>
          </a:xfrm>
        </p:spPr>
        <p:txBody>
          <a:bodyPr>
            <a:normAutofit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Coordinated Tiny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rades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Can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ead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to Large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rice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ressure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CB3004-E9F5-1661-022A-1771B13AAED2}"/>
              </a:ext>
            </a:extLst>
          </p:cNvPr>
          <p:cNvSpPr txBox="1"/>
          <p:nvPr/>
        </p:nvSpPr>
        <p:spPr>
          <a:xfrm>
            <a:off x="6016856" y="1637422"/>
            <a:ext cx="586978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trade is small but retails tend to trade in the same direction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Fractional trading can even fuel trading frenzies and bubbles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price pressure usually reverts later, meaning fractional trading is not informative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Smallest trades become uninformed again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reason: they need to be reported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smallest quotes are still invisible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6981602-15B7-4D35-A458-EF13CF2F7F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210" y="2140039"/>
            <a:ext cx="5873989" cy="4352836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6469787-F0D4-B3B3-1783-828E5BC81640}"/>
              </a:ext>
            </a:extLst>
          </p:cNvPr>
          <p:cNvSpPr txBox="1"/>
          <p:nvPr/>
        </p:nvSpPr>
        <p:spPr>
          <a:xfrm>
            <a:off x="256478" y="1690688"/>
            <a:ext cx="526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Fractional Trading and GameStop Bubbles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CC53B8-742C-73E9-6D50-176D1491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88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9CF91-0620-DC59-4A9C-0E0982627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Bartlett, McCrary, and O’Hara (2024): Odd-lot Quotes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40C52D-566B-A206-9324-BAFE3F35A665}"/>
              </a:ext>
            </a:extLst>
          </p:cNvPr>
          <p:cNvGrpSpPr/>
          <p:nvPr/>
        </p:nvGrpSpPr>
        <p:grpSpPr>
          <a:xfrm>
            <a:off x="405587" y="1875972"/>
            <a:ext cx="11517332" cy="2810062"/>
            <a:chOff x="337334" y="2362201"/>
            <a:chExt cx="11517332" cy="281006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02B25D-4505-BD62-C914-3AB7CC9FF913}"/>
                </a:ext>
              </a:extLst>
            </p:cNvPr>
            <p:cNvGrpSpPr/>
            <p:nvPr/>
          </p:nvGrpSpPr>
          <p:grpSpPr>
            <a:xfrm>
              <a:off x="337334" y="2362201"/>
              <a:ext cx="11517332" cy="2810062"/>
              <a:chOff x="337334" y="2085787"/>
              <a:chExt cx="11517332" cy="2686425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6812F556-9984-1D55-89F9-666A5D2B16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37334" y="2085787"/>
                <a:ext cx="11517332" cy="2686425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32597E5-A0A3-AD85-D06F-39B98A5EDE20}"/>
                  </a:ext>
                </a:extLst>
              </p:cNvPr>
              <p:cNvSpPr/>
              <p:nvPr/>
            </p:nvSpPr>
            <p:spPr>
              <a:xfrm>
                <a:off x="337334" y="2085787"/>
                <a:ext cx="198375" cy="3156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FE3078D-108B-75AE-D2C9-AE053D0A6DE6}"/>
                </a:ext>
              </a:extLst>
            </p:cNvPr>
            <p:cNvSpPr/>
            <p:nvPr/>
          </p:nvSpPr>
          <p:spPr>
            <a:xfrm>
              <a:off x="5124450" y="2619375"/>
              <a:ext cx="1905000" cy="261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DF4C953-CA89-0B73-3EFC-9692E0BDF3B9}"/>
              </a:ext>
            </a:extLst>
          </p:cNvPr>
          <p:cNvSpPr txBox="1"/>
          <p:nvPr/>
        </p:nvSpPr>
        <p:spPr>
          <a:xfrm>
            <a:off x="857250" y="5168333"/>
            <a:ext cx="110656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open your trading app, you see National Best Bid and Offer (NBBO)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9ABDD-6573-D5FB-0F8E-E104E793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69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9CF91-0620-DC59-4A9C-0E0982627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2396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Market Invisible to </a:t>
            </a:r>
            <a:r>
              <a:rPr lang="en-US" sz="32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You</a:t>
            </a:r>
            <a:r>
              <a:rPr lang="en-US" sz="32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3C09BC-CFBD-3A93-00A5-762CD9D48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43" y="740981"/>
            <a:ext cx="11364911" cy="40201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CA4062-837C-6121-7DB8-73599C8A11FC}"/>
              </a:ext>
            </a:extLst>
          </p:cNvPr>
          <p:cNvSpPr txBox="1"/>
          <p:nvPr/>
        </p:nvSpPr>
        <p:spPr>
          <a:xfrm>
            <a:off x="724767" y="4826675"/>
            <a:ext cx="1125164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odd-lot bid-ask spread is 26% smaller than NBBO spread for high-priced stocks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Odd-lot quotes are informative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predict future returns, especially with machine-learning techniques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odd-lot quotes information is sold at very high price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D0E0D-F88F-FAA9-EA76-EB5D94B7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61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B351-14B7-BB16-057B-B22D5553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22" y="131447"/>
            <a:ext cx="10515600" cy="561889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Questions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8FDAD-BBBF-F9F1-CC1E-BDEA7223B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31" y="693336"/>
            <a:ext cx="11816738" cy="60943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U.S. regulations are mostly designed for humans, not machines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research helps to inform public policy in the era of machines and big data  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 Chair Gary Gensler’s four proposals on market structure 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Tick size and Access Fees and the Transparency of Better Priced Orders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0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 lot size below 100 shares, reduce tick size below 1 cent, and reduce trading fees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Enhance Competition for Individual Investor Order Execution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0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Impose order-by-order competition for trading against retail orders.</a:t>
            </a:r>
          </a:p>
          <a:p>
            <a:pPr lvl="2">
              <a:lnSpc>
                <a:spcPct val="10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Ernst, Spatt, and Sun (2024) predict it is a bad idea. The question is, what is a good idea? 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Regulation Best Execution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Final rule for Disclosure of Order Execution Information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implementations provide shocks to study other questions 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NYSE allowed firms to use computer algorithms to buy back their shares, share repurchases increase by 25% (Li, Zheng, and Ye 2024) </a:t>
            </a:r>
          </a:p>
          <a:p>
            <a:pPr lvl="1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 structure innovations explain 18% of the secular increase in share repurchases since 1994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endParaRPr lang="en-US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D6222-71E0-1241-3C57-1BBBD668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55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1E486287-9EC0-B395-BC61-F64895435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87" y="499672"/>
            <a:ext cx="11133826" cy="585865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01265F-86EB-533C-9264-ED8C9A528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02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0BF7A-1653-7DEA-B4DB-D6758895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666"/>
            <a:ext cx="10515600" cy="93367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Dimension: Variables vs Functional Classes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92134-4CA1-8C7F-A47D-80435DEE8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116" y="1110343"/>
            <a:ext cx="12035884" cy="54751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dimension in variables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More variables than observations in </a:t>
            </a:r>
            <a:r>
              <a:rPr lang="en-US" sz="20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Chinco, Clark-Joseph, and Ye (2019)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Predict returns of individual stocks </a:t>
            </a:r>
          </a:p>
          <a:p>
            <a:pPr lvl="2">
              <a:lnSpc>
                <a:spcPct val="100000"/>
              </a:lnSpc>
            </a:pP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Forecast one-minute-ahead return in rolling </a:t>
            </a:r>
            <a:r>
              <a:rPr lang="en-US" sz="18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-minute windows using LASSO</a:t>
            </a:r>
          </a:p>
          <a:p>
            <a:pPr lvl="2">
              <a:lnSpc>
                <a:spcPct val="10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Variables: the lagged return of the stock plus 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other stocks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dimension in functional classes 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Fewer predictors, but the non-linear interactions among variables lead to high dimensionality</a:t>
            </a:r>
            <a:endParaRPr lang="en-US" sz="20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Aleti and Bollerslev (2024)</a:t>
            </a:r>
          </a:p>
          <a:p>
            <a:pPr lvl="2"/>
            <a:r>
              <a:rPr lang="en-US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Predict </a:t>
            </a:r>
            <a:r>
              <a:rPr lang="en-US" sz="1800" dirty="0">
                <a:latin typeface="Times New Roman" panose="02020603050405020304" pitchFamily="18" charset="0"/>
                <a:ea typeface="DengXian" panose="02010600030101010101" pitchFamily="2" charset="-122"/>
              </a:rPr>
              <a:t>the r</a:t>
            </a:r>
            <a:r>
              <a:rPr lang="en-US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eturn of </a:t>
            </a:r>
            <a:r>
              <a:rPr lang="en-US" sz="1800" dirty="0">
                <a:latin typeface="Times New Roman" panose="02020603050405020304" pitchFamily="18" charset="0"/>
                <a:ea typeface="DengXian" panose="02010600030101010101" pitchFamily="2" charset="-122"/>
              </a:rPr>
              <a:t>the Stochastic Discount Factor (SDF) </a:t>
            </a:r>
            <a:r>
              <a:rPr lang="en-US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  <a:endParaRPr lang="en-US" sz="18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lvl="2"/>
            <a:r>
              <a:rPr lang="en-US" sz="1800" dirty="0">
                <a:latin typeface="Times New Roman" panose="02020603050405020304" pitchFamily="18" charset="0"/>
                <a:ea typeface="DengXian" panose="02010600030101010101" pitchFamily="2" charset="-122"/>
              </a:rPr>
              <a:t>Use </a:t>
            </a:r>
            <a:r>
              <a:rPr lang="en-US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neural networks to flexibly approximate the unknown functional form of the SDF </a:t>
            </a:r>
          </a:p>
          <a:p>
            <a:pPr lvl="2">
              <a:lnSpc>
                <a:spcPct val="100000"/>
              </a:lnSpc>
            </a:pPr>
            <a:endParaRPr lang="en-US" sz="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Despite their differences, both papers follow the same two steps </a:t>
            </a:r>
          </a:p>
          <a:p>
            <a:pPr marL="800100" lvl="1" indent="-342900">
              <a:buFont typeface="+mj-lt"/>
              <a:buAutoNum type="arabicPeriod"/>
              <a:tabLst>
                <a:tab pos="914400" algn="l"/>
                <a:tab pos="114935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machine learning to predict returns </a:t>
            </a:r>
          </a:p>
          <a:p>
            <a:pPr marL="800100" lvl="1" indent="-342900">
              <a:buFont typeface="+mj-lt"/>
              <a:buAutoNum type="arabicPeriod"/>
              <a:tabLst>
                <a:tab pos="914400" algn="l"/>
                <a:tab pos="114935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importantly, give economic intuition of the return predictions</a:t>
            </a:r>
          </a:p>
          <a:p>
            <a:pPr>
              <a:lnSpc>
                <a:spcPct val="100000"/>
              </a:lnSpc>
              <a:tabLst>
                <a:tab pos="914400" algn="l"/>
                <a:tab pos="1149350" algn="l"/>
              </a:tabLst>
            </a:pPr>
            <a:endParaRPr lang="en-US" sz="20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endParaRPr lang="en-US" sz="9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D1BCB0-9ED2-AF73-020E-A5FD9C79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1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884EA-827A-4546-D0CF-35E4474CD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18255"/>
            <a:ext cx="10515600" cy="896145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Use Machine Learning to Predict Return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25086-0D2F-DB23-D984-8B1919587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14400"/>
            <a:ext cx="10845800" cy="5262563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from the 15-minute returns of 272 portfolios</a:t>
            </a:r>
          </a:p>
          <a:p>
            <a:pPr lvl="1">
              <a:defRPr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218 from Chen and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Zimmermann (2021) </a:t>
            </a:r>
          </a:p>
          <a:p>
            <a:pPr lvl="1">
              <a:defRPr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 industry portfolios</a:t>
            </a:r>
          </a:p>
          <a:p>
            <a:pPr lvl="1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Fama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-French portfolios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en-US" sz="800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0" lang="en-US" sz="2400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 estimated SDF aims to minimize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largest possible squared pricing errors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I</a:t>
            </a: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dentify returns exceeding three standard deviations as jumps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AE971B-16F1-F720-0285-7778C4AB4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5003"/>
            <a:ext cx="12192000" cy="296836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56533-4CCD-2F4A-B160-E2C290FC1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87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AB7D6-313B-1CEE-C62C-F4548AED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9561"/>
          </a:xfrm>
        </p:spPr>
        <p:txBody>
          <a:bodyPr/>
          <a:lstStyle/>
          <a:p>
            <a:pPr marL="1257300" marR="0" lvl="2" indent="-34290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Link the Jumps with News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5C69E-9607-67B7-2B95-E69797681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873" y="1094593"/>
            <a:ext cx="11776927" cy="536518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SDF rarely jumps without news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Cutler, Poterba, and Summers (CSP 1989) found the opposite 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CSP found that large market moves often occur without any identifiable major news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differences 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data: CSP (1989) used daily data, whereas this paper uses minute-level data 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Fair (2002) found 53/69 events can be identified when using minute-level return data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any large stock price changes have no events associated with them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News data</a:t>
            </a:r>
          </a:p>
          <a:p>
            <a:pPr lvl="3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CSP (1989) read the next day’s New York Times by themselves </a:t>
            </a:r>
          </a:p>
          <a:p>
            <a:pPr lvl="3"/>
            <a:r>
              <a:rPr lang="en-US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Aleti and Bollerslev (2024)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real-time machine-readable news (50,879,472 articles) </a:t>
            </a:r>
          </a:p>
          <a:p>
            <a:pPr marL="914400" lvl="2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News related to monetary policy and finance accounts for most of the variation in the SDF</a:t>
            </a:r>
          </a:p>
          <a:p>
            <a:pPr lvl="1"/>
            <a:endParaRPr lang="en-US" sz="2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M</a:t>
            </a:r>
            <a:r>
              <a:rPr lang="en-US" sz="24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uch of the priced </a:t>
            </a:r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monetary policy news is unscheduled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Chinco, Clark-Joseph, and Ye (2019) find unscheduled news is the main driver for individual stock returns </a:t>
            </a:r>
          </a:p>
          <a:p>
            <a:pPr lvl="1"/>
            <a:endParaRPr lang="en-US" sz="2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lvl="2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9869A-7B40-F55C-4F62-984A9B86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38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6114" y="537029"/>
            <a:ext cx="8748486" cy="6168571"/>
          </a:xfrm>
        </p:spPr>
        <p:txBody>
          <a:bodyPr/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A08802-7EFD-F94C-B387-B94E6C3F95C7}"/>
              </a:ext>
            </a:extLst>
          </p:cNvPr>
          <p:cNvSpPr txBox="1"/>
          <p:nvPr/>
        </p:nvSpPr>
        <p:spPr>
          <a:xfrm>
            <a:off x="9087613" y="1761848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Months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A95748-432E-F940-AC56-223D3ACE11B6}"/>
              </a:ext>
            </a:extLst>
          </p:cNvPr>
          <p:cNvCxnSpPr/>
          <p:nvPr/>
        </p:nvCxnSpPr>
        <p:spPr>
          <a:xfrm>
            <a:off x="2365573" y="1742481"/>
            <a:ext cx="73152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C2F480-779F-7642-B1D7-8EB45D7F39EB}"/>
              </a:ext>
            </a:extLst>
          </p:cNvPr>
          <p:cNvCxnSpPr/>
          <p:nvPr/>
        </p:nvCxnSpPr>
        <p:spPr>
          <a:xfrm>
            <a:off x="9697213" y="1533248"/>
            <a:ext cx="0" cy="2286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A51B0EC-F47C-214E-BAC4-2411D7B345F2}"/>
              </a:ext>
            </a:extLst>
          </p:cNvPr>
          <p:cNvSpPr txBox="1"/>
          <p:nvPr/>
        </p:nvSpPr>
        <p:spPr>
          <a:xfrm>
            <a:off x="8814135" y="2100402"/>
            <a:ext cx="1901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Asset Pricing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Traditional funds 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F9ABA0-FBD6-324A-8BB6-6943EF03CF77}"/>
              </a:ext>
            </a:extLst>
          </p:cNvPr>
          <p:cNvGrpSpPr/>
          <p:nvPr/>
        </p:nvGrpSpPr>
        <p:grpSpPr>
          <a:xfrm>
            <a:off x="1406882" y="1635182"/>
            <a:ext cx="2438400" cy="1064865"/>
            <a:chOff x="156835" y="2573482"/>
            <a:chExt cx="2438400" cy="106486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EBB5BB-EDFC-1440-9BEE-7942F0BFAE7C}"/>
                </a:ext>
              </a:extLst>
            </p:cNvPr>
            <p:cNvSpPr txBox="1"/>
            <p:nvPr/>
          </p:nvSpPr>
          <p:spPr>
            <a:xfrm>
              <a:off x="542804" y="2687782"/>
              <a:ext cx="16664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Microseconds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0EECE85-1BBD-C049-BDCB-689203776411}"/>
                </a:ext>
              </a:extLst>
            </p:cNvPr>
            <p:cNvCxnSpPr/>
            <p:nvPr/>
          </p:nvCxnSpPr>
          <p:spPr>
            <a:xfrm>
              <a:off x="1117933" y="2573482"/>
              <a:ext cx="0" cy="22860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4BFFC2F-6326-9A45-9704-9804454701F8}"/>
                </a:ext>
              </a:extLst>
            </p:cNvPr>
            <p:cNvSpPr txBox="1"/>
            <p:nvPr/>
          </p:nvSpPr>
          <p:spPr>
            <a:xfrm>
              <a:off x="156835" y="3053572"/>
              <a:ext cx="2438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Market microstructure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High-frequency traders  </a:t>
              </a:r>
            </a:p>
          </p:txBody>
        </p:sp>
      </p:grpSp>
      <p:sp>
        <p:nvSpPr>
          <p:cNvPr id="26" name="Right Brace 25">
            <a:extLst>
              <a:ext uri="{FF2B5EF4-FFF2-40B4-BE49-F238E27FC236}">
                <a16:creationId xmlns:a16="http://schemas.microsoft.com/office/drawing/2014/main" id="{7C2D18F4-7750-D34F-8027-7DE587F0E3E0}"/>
              </a:ext>
            </a:extLst>
          </p:cNvPr>
          <p:cNvSpPr/>
          <p:nvPr/>
        </p:nvSpPr>
        <p:spPr>
          <a:xfrm rot="16200000">
            <a:off x="5826124" y="-2417429"/>
            <a:ext cx="394104" cy="7315202"/>
          </a:xfrm>
          <a:prstGeom prst="rightBrac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6571" y="3517512"/>
            <a:ext cx="11792857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marR="0" lvl="0" indent="-3413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1313" marR="0" lvl="0" indent="-3413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They are the most natural users of machine learning techniques</a:t>
            </a:r>
          </a:p>
          <a:p>
            <a:pPr marL="341313" marR="0" lvl="0" indent="-3413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Their horizon is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“anywhere from a few minutes to a few months.”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(WSJ)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15888" marR="0" lvl="0" indent="-3111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Despite their increase in importance, we have a limited understanding of this lost horizon </a:t>
            </a:r>
          </a:p>
          <a:p>
            <a:pPr marL="573088" marR="0" lvl="1" indent="-3111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The two papers provide some insights on the minute horizon, but there is still a long way to fill in the gap </a:t>
            </a:r>
          </a:p>
          <a:p>
            <a:pPr marL="573088" marR="0" lvl="1" indent="-3111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How about hourly, daily, and weekly horizons?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Just like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DengXian" panose="02010600030101010101" pitchFamily="2" charset="-122"/>
                <a:cs typeface="+mn-cs"/>
              </a:rPr>
              <a:t>psychology builds the foundation for behavioral finance, machine learning may build the foundation for algorithmic behavioral finance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4F5BE5-70FF-75CB-942B-B3C4B6A3FC8A}"/>
              </a:ext>
            </a:extLst>
          </p:cNvPr>
          <p:cNvSpPr txBox="1"/>
          <p:nvPr/>
        </p:nvSpPr>
        <p:spPr>
          <a:xfrm>
            <a:off x="140677" y="211015"/>
            <a:ext cx="119787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Promising Lines of Research: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Investors Who Are Too Slow for Market Microstructure and Too Fast for Asset Pricing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936350-7DD3-AEB0-55B2-DF60DE355611}"/>
              </a:ext>
            </a:extLst>
          </p:cNvPr>
          <p:cNvGrpSpPr/>
          <p:nvPr/>
        </p:nvGrpSpPr>
        <p:grpSpPr>
          <a:xfrm>
            <a:off x="3839642" y="1262530"/>
            <a:ext cx="4537820" cy="2679046"/>
            <a:chOff x="3839642" y="1308710"/>
            <a:chExt cx="4537820" cy="2679046"/>
          </a:xfrm>
        </p:grpSpPr>
        <p:pic>
          <p:nvPicPr>
            <p:cNvPr id="7" name="Picture 6" descr="A person in a suit&#10;&#10;Description automatically generated">
              <a:extLst>
                <a:ext uri="{FF2B5EF4-FFF2-40B4-BE49-F238E27FC236}">
                  <a16:creationId xmlns:a16="http://schemas.microsoft.com/office/drawing/2014/main" id="{2CECA3C2-BAA0-E3E0-A825-B6C204AB1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388" y="1308710"/>
              <a:ext cx="4533074" cy="267904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F85BA2-0936-0981-E1A6-11750599AD4B}"/>
                </a:ext>
              </a:extLst>
            </p:cNvPr>
            <p:cNvSpPr txBox="1"/>
            <p:nvPr/>
          </p:nvSpPr>
          <p:spPr>
            <a:xfrm>
              <a:off x="3839642" y="2537920"/>
              <a:ext cx="2043925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/>
                  <a:uLnTx/>
                  <a:uFillTx/>
                  <a:latin typeface="Arial Black" panose="020B0A04020102020204" pitchFamily="34" charset="0"/>
                  <a:ea typeface="Roboto" panose="02000000000000000000" pitchFamily="2" charset="0"/>
                  <a:cs typeface="Roboto" panose="02000000000000000000" pitchFamily="2" charset="0"/>
                </a:rPr>
                <a:t>There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Roboto" panose="02000000000000000000" pitchFamily="2" charset="0"/>
                  <a:cs typeface="Roboto" panose="02000000000000000000" pitchFamily="2" charset="0"/>
                </a:rPr>
                <a:t>is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/>
                  <a:uLnTx/>
                  <a:uFillTx/>
                  <a:latin typeface="Arial Black" panose="020B0A04020102020204" pitchFamily="34" charset="0"/>
                  <a:ea typeface="Roboto" panose="02000000000000000000" pitchFamily="2" charset="0"/>
                  <a:cs typeface="Roboto" panose="02000000000000000000" pitchFamily="2" charset="0"/>
                </a:rPr>
                <a:t> one goat [greatest of all time] His name was Jim Simons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Arial Black" panose="020B0A04020102020204" pitchFamily="34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/>
                  <a:uLnTx/>
                  <a:uFillTx/>
                  <a:latin typeface="Arial Black" panose="020B0A04020102020204" pitchFamily="34" charset="0"/>
                  <a:ea typeface="Roboto" panose="02000000000000000000" pitchFamily="2" charset="0"/>
                  <a:cs typeface="Roboto" panose="02000000000000000000" pitchFamily="2" charset="0"/>
                </a:rPr>
                <a:t>-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Clifford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Asness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co-founder of AQR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4362D8-E4FA-207C-69BE-78527878E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8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93D9DB-545F-EA29-1067-02D8EE8F7EB1}"/>
                  </a:ext>
                </a:extLst>
              </p:cNvPr>
              <p:cNvSpPr txBox="1"/>
              <p:nvPr/>
            </p:nvSpPr>
            <p:spPr>
              <a:xfrm>
                <a:off x="4326673" y="1005507"/>
                <a:ext cx="4259766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:r>
                  <a:rPr lang="en-US" sz="2400" dirty="0"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Missing 1% data for each characteristics. Then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0.99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82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44%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  data is complete </a:t>
                </a:r>
                <a:endParaRPr lang="en-US" sz="2400" dirty="0">
                  <a:effectLst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lvl="1">
                  <a:lnSpc>
                    <a:spcPct val="100000"/>
                  </a:lnSpc>
                </a:pPr>
                <a:endParaRPr lang="en-US" sz="2400" dirty="0">
                  <a:effectLst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93D9DB-545F-EA29-1067-02D8EE8F7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673" y="1005507"/>
                <a:ext cx="4259766" cy="1938992"/>
              </a:xfrm>
              <a:prstGeom prst="rect">
                <a:avLst/>
              </a:prstGeom>
              <a:blipFill>
                <a:blip r:embed="rId4"/>
                <a:stretch>
                  <a:fillRect t="-2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BC35CEE-2BDB-3244-D71F-63951ED3CA05}"/>
              </a:ext>
            </a:extLst>
          </p:cNvPr>
          <p:cNvSpPr txBox="1"/>
          <p:nvPr/>
        </p:nvSpPr>
        <p:spPr>
          <a:xfrm>
            <a:off x="1115122" y="167268"/>
            <a:ext cx="10036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High Dimension Can Lead to Missing Data Problem 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96AD1C5-3712-D721-9449-2FC7468EE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13" y="838239"/>
            <a:ext cx="11122115" cy="585249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25BCA-5A4F-BCAC-5665-2912E8C2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50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7323-A08F-9BCA-8C08-75F30D713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15" y="-92075"/>
            <a:ext cx="11702142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Missing Stock Characteristics for Monthly Return Predictions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BF4D3C-ECDC-4514-75CD-EA7292629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35" y="1782082"/>
            <a:ext cx="7397274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32C6CF-3FE6-1251-AA29-F0D292EE3857}"/>
              </a:ext>
            </a:extLst>
          </p:cNvPr>
          <p:cNvSpPr txBox="1"/>
          <p:nvPr/>
        </p:nvSpPr>
        <p:spPr>
          <a:xfrm>
            <a:off x="7736114" y="1359752"/>
            <a:ext cx="415834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10% of observations are complete in </a:t>
            </a: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Freyberger et al (2024)</a:t>
            </a:r>
            <a:endParaRPr lang="en-US" sz="2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Freyberger et al (2024)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Use conditional means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Bryzgalova et al. (2024)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Use a factor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I will give you a very general example for a dinner talk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E70EB8-EF88-077E-67A1-59E02DD1E611}"/>
              </a:ext>
            </a:extLst>
          </p:cNvPr>
          <p:cNvSpPr txBox="1"/>
          <p:nvPr/>
        </p:nvSpPr>
        <p:spPr>
          <a:xfrm>
            <a:off x="691376" y="6244683"/>
            <a:ext cx="5664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 Stock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in </a:t>
            </a:r>
            <a:r>
              <a:rPr lang="en-US" sz="18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Freyberger et al (2024)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8DEA16-7216-87F5-9F84-7EB173F12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53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0DC324-B71C-527A-E05E-71A05B9EA396}"/>
              </a:ext>
            </a:extLst>
          </p:cNvPr>
          <p:cNvGraphicFramePr>
            <a:graphicFrameLocks noGrp="1"/>
          </p:cNvGraphicFramePr>
          <p:nvPr/>
        </p:nvGraphicFramePr>
        <p:xfrm>
          <a:off x="282576" y="1459819"/>
          <a:ext cx="6617845" cy="4257675"/>
        </p:xfrm>
        <a:graphic>
          <a:graphicData uri="http://schemas.openxmlformats.org/drawingml/2006/table">
            <a:tbl>
              <a:tblPr/>
              <a:tblGrid>
                <a:gridCol w="729996">
                  <a:extLst>
                    <a:ext uri="{9D8B030D-6E8A-4147-A177-3AD203B41FA5}">
                      <a16:colId xmlns:a16="http://schemas.microsoft.com/office/drawing/2014/main" val="2899461956"/>
                    </a:ext>
                  </a:extLst>
                </a:gridCol>
                <a:gridCol w="1328356">
                  <a:extLst>
                    <a:ext uri="{9D8B030D-6E8A-4147-A177-3AD203B41FA5}">
                      <a16:colId xmlns:a16="http://schemas.microsoft.com/office/drawing/2014/main" val="3571326126"/>
                    </a:ext>
                  </a:extLst>
                </a:gridCol>
                <a:gridCol w="1507864">
                  <a:extLst>
                    <a:ext uri="{9D8B030D-6E8A-4147-A177-3AD203B41FA5}">
                      <a16:colId xmlns:a16="http://schemas.microsoft.com/office/drawing/2014/main" val="1780056479"/>
                    </a:ext>
                  </a:extLst>
                </a:gridCol>
                <a:gridCol w="1570692">
                  <a:extLst>
                    <a:ext uri="{9D8B030D-6E8A-4147-A177-3AD203B41FA5}">
                      <a16:colId xmlns:a16="http://schemas.microsoft.com/office/drawing/2014/main" val="2735549188"/>
                    </a:ext>
                  </a:extLst>
                </a:gridCol>
                <a:gridCol w="1480937">
                  <a:extLst>
                    <a:ext uri="{9D8B030D-6E8A-4147-A177-3AD203B41FA5}">
                      <a16:colId xmlns:a16="http://schemas.microsoft.com/office/drawing/2014/main" val="586546911"/>
                    </a:ext>
                  </a:extLst>
                </a:gridCol>
              </a:tblGrid>
              <a:tr h="1868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PS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PS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Midterm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Final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5123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632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117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0208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7793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1949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52400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9884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4823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02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7.5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1079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8549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7402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3629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763790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61761FA2-757F-2A6A-8BD5-BC34E779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961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Missing Grades in My Course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97EA56-0E3D-38B7-CD79-FC86D96A8FFB}"/>
              </a:ext>
            </a:extLst>
          </p:cNvPr>
          <p:cNvSpPr txBox="1"/>
          <p:nvPr/>
        </p:nvSpPr>
        <p:spPr>
          <a:xfrm>
            <a:off x="7137639" y="2328277"/>
            <a:ext cx="49739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student 10 misses the midterm exam for a legitimate reason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grades are missing at random after controlling for observed characteristics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1239A-2126-4C6A-A7B3-A9E8399A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18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0DC324-B71C-527A-E05E-71A05B9EA3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183383"/>
              </p:ext>
            </p:extLst>
          </p:nvPr>
        </p:nvGraphicFramePr>
        <p:xfrm>
          <a:off x="171064" y="1472336"/>
          <a:ext cx="6617845" cy="4257675"/>
        </p:xfrm>
        <a:graphic>
          <a:graphicData uri="http://schemas.openxmlformats.org/drawingml/2006/table">
            <a:tbl>
              <a:tblPr/>
              <a:tblGrid>
                <a:gridCol w="729996">
                  <a:extLst>
                    <a:ext uri="{9D8B030D-6E8A-4147-A177-3AD203B41FA5}">
                      <a16:colId xmlns:a16="http://schemas.microsoft.com/office/drawing/2014/main" val="2899461956"/>
                    </a:ext>
                  </a:extLst>
                </a:gridCol>
                <a:gridCol w="1328356">
                  <a:extLst>
                    <a:ext uri="{9D8B030D-6E8A-4147-A177-3AD203B41FA5}">
                      <a16:colId xmlns:a16="http://schemas.microsoft.com/office/drawing/2014/main" val="3571326126"/>
                    </a:ext>
                  </a:extLst>
                </a:gridCol>
                <a:gridCol w="1507864">
                  <a:extLst>
                    <a:ext uri="{9D8B030D-6E8A-4147-A177-3AD203B41FA5}">
                      <a16:colId xmlns:a16="http://schemas.microsoft.com/office/drawing/2014/main" val="1780056479"/>
                    </a:ext>
                  </a:extLst>
                </a:gridCol>
                <a:gridCol w="1570692">
                  <a:extLst>
                    <a:ext uri="{9D8B030D-6E8A-4147-A177-3AD203B41FA5}">
                      <a16:colId xmlns:a16="http://schemas.microsoft.com/office/drawing/2014/main" val="2735549188"/>
                    </a:ext>
                  </a:extLst>
                </a:gridCol>
                <a:gridCol w="1480937">
                  <a:extLst>
                    <a:ext uri="{9D8B030D-6E8A-4147-A177-3AD203B41FA5}">
                      <a16:colId xmlns:a16="http://schemas.microsoft.com/office/drawing/2014/main" val="586546911"/>
                    </a:ext>
                  </a:extLst>
                </a:gridCol>
              </a:tblGrid>
              <a:tr h="1868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PS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PS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Midterm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Final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5123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632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117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0208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7793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1949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52400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9884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>
                          <a:solidFill>
                            <a:srgbClr val="FF0000"/>
                          </a:solidFill>
                        </a:rPr>
                        <a:t>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4823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02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7.5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1079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8549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7402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/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/>
                        <a:t>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3629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763790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61761FA2-757F-2A6A-8BD5-BC34E779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961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Conditional Mean Approach (</a:t>
            </a:r>
            <a:r>
              <a:rPr lang="en-US" sz="32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Freyberger et al. 2024)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A769D6B-7803-E89D-1A6F-57F1956C89F3}"/>
                  </a:ext>
                </a:extLst>
              </p:cNvPr>
              <p:cNvSpPr txBox="1"/>
              <p:nvPr/>
            </p:nvSpPr>
            <p:spPr>
              <a:xfrm>
                <a:off x="6980663" y="1459819"/>
                <a:ext cx="4769377" cy="41472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To impute the midterm score for student 10…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un a cross-sectional regression: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𝑀𝑖𝑑𝑡𝑒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𝑟𝑚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𝑃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1,</m:t>
                          </m:r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𝑃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2,</m:t>
                          </m:r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𝐹𝑖𝑛𝑎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𝑙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𝜀</m:t>
                      </m:r>
                    </m:oMath>
                  </m:oMathPara>
                </a14:m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Impute the missing value using the estimated coefficients: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𝑀𝑖𝑑𝑡𝑒𝑟</m:t>
                          </m:r>
                          <m:sSub>
                            <m:sSubPr>
                              <m:ctrlP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=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acc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𝑃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1,10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𝑃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2,10</m:t>
                          </m:r>
                        </m:sub>
                      </m:sSub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acc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𝐹𝑖𝑛𝑎</m:t>
                      </m:r>
                      <m:sSub>
                        <m:sSub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𝑙</m:t>
                          </m:r>
                        </m:e>
                        <m:sub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A769D6B-7803-E89D-1A6F-57F1956C8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0663" y="1459819"/>
                <a:ext cx="4769377" cy="4147226"/>
              </a:xfrm>
              <a:prstGeom prst="rect">
                <a:avLst/>
              </a:prstGeom>
              <a:blipFill>
                <a:blip r:embed="rId3"/>
                <a:stretch>
                  <a:fillRect l="-1149" t="-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520F3-D9C3-3A1D-1E5D-CA56DAC00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08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01ACD8-7290-73AE-3D1B-8628D4F76CE2}"/>
              </a:ext>
            </a:extLst>
          </p:cNvPr>
          <p:cNvSpPr txBox="1"/>
          <p:nvPr/>
        </p:nvSpPr>
        <p:spPr>
          <a:xfrm>
            <a:off x="6096000" y="1483685"/>
            <a:ext cx="6096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Covariance using students who have both scores: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Use PCA to find factors representing these relations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find two strong factors in my score data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“Exam factor”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“Homework factor”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imputation is very intuitive 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 impute exam score using homework score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Use the score from another exam  </a:t>
            </a:r>
            <a:b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+mn-ea"/>
                <a:cs typeface="+mn-cs"/>
              </a:rPr>
            </a:b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D82A784-A346-3C30-83ED-9E06F5198577}"/>
              </a:ext>
            </a:extLst>
          </p:cNvPr>
          <p:cNvGraphicFramePr>
            <a:graphicFrameLocks noGrp="1"/>
          </p:cNvGraphicFramePr>
          <p:nvPr/>
        </p:nvGraphicFramePr>
        <p:xfrm>
          <a:off x="6506874" y="1973605"/>
          <a:ext cx="5032880" cy="1434411"/>
        </p:xfrm>
        <a:graphic>
          <a:graphicData uri="http://schemas.openxmlformats.org/drawingml/2006/table">
            <a:tbl>
              <a:tblPr/>
              <a:tblGrid>
                <a:gridCol w="1064585">
                  <a:extLst>
                    <a:ext uri="{9D8B030D-6E8A-4147-A177-3AD203B41FA5}">
                      <a16:colId xmlns:a16="http://schemas.microsoft.com/office/drawing/2014/main" val="2899461956"/>
                    </a:ext>
                  </a:extLst>
                </a:gridCol>
                <a:gridCol w="1003427">
                  <a:extLst>
                    <a:ext uri="{9D8B030D-6E8A-4147-A177-3AD203B41FA5}">
                      <a16:colId xmlns:a16="http://schemas.microsoft.com/office/drawing/2014/main" val="3571326126"/>
                    </a:ext>
                  </a:extLst>
                </a:gridCol>
                <a:gridCol w="888175">
                  <a:extLst>
                    <a:ext uri="{9D8B030D-6E8A-4147-A177-3AD203B41FA5}">
                      <a16:colId xmlns:a16="http://schemas.microsoft.com/office/drawing/2014/main" val="1780056479"/>
                    </a:ext>
                  </a:extLst>
                </a:gridCol>
                <a:gridCol w="1040622">
                  <a:extLst>
                    <a:ext uri="{9D8B030D-6E8A-4147-A177-3AD203B41FA5}">
                      <a16:colId xmlns:a16="http://schemas.microsoft.com/office/drawing/2014/main" val="2735549188"/>
                    </a:ext>
                  </a:extLst>
                </a:gridCol>
                <a:gridCol w="1036071">
                  <a:extLst>
                    <a:ext uri="{9D8B030D-6E8A-4147-A177-3AD203B41FA5}">
                      <a16:colId xmlns:a16="http://schemas.microsoft.com/office/drawing/2014/main" val="586546911"/>
                    </a:ext>
                  </a:extLst>
                </a:gridCol>
              </a:tblGrid>
              <a:tr h="2990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PS 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PS 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Midterm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Final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512386"/>
                  </a:ext>
                </a:extLst>
              </a:tr>
              <a:tr h="1679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PS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0.0826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0.1184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0.0454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0.0334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63298"/>
                  </a:ext>
                </a:extLst>
              </a:tr>
              <a:tr h="2746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b="1" dirty="0"/>
                        <a:t>PS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0.1184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0.1342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/>
                        <a:t>0.0003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/>
                        <a:t>0.0277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11757"/>
                  </a:ext>
                </a:extLst>
              </a:tr>
              <a:tr h="2746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b="1" dirty="0"/>
                        <a:t>Midterm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0.0454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/>
                        <a:t>0.0003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0.1278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0.0885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020842"/>
                  </a:ext>
                </a:extLst>
              </a:tr>
              <a:tr h="27464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Final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0.0334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/>
                        <a:t>0.0277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0.0885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dirty="0"/>
                        <a:t>0.1054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77932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D2E08B-B49C-7588-BE94-440647541914}"/>
              </a:ext>
            </a:extLst>
          </p:cNvPr>
          <p:cNvGraphicFramePr>
            <a:graphicFrameLocks noGrp="1"/>
          </p:cNvGraphicFramePr>
          <p:nvPr/>
        </p:nvGraphicFramePr>
        <p:xfrm>
          <a:off x="248084" y="1704446"/>
          <a:ext cx="5667375" cy="4531995"/>
        </p:xfrm>
        <a:graphic>
          <a:graphicData uri="http://schemas.openxmlformats.org/drawingml/2006/table">
            <a:tbl>
              <a:tblPr/>
              <a:tblGrid>
                <a:gridCol w="485341">
                  <a:extLst>
                    <a:ext uri="{9D8B030D-6E8A-4147-A177-3AD203B41FA5}">
                      <a16:colId xmlns:a16="http://schemas.microsoft.com/office/drawing/2014/main" val="2899461956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3571326126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1780056479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735549188"/>
                    </a:ext>
                  </a:extLst>
                </a:gridCol>
                <a:gridCol w="1295834">
                  <a:extLst>
                    <a:ext uri="{9D8B030D-6E8A-4147-A177-3AD203B41FA5}">
                      <a16:colId xmlns:a16="http://schemas.microsoft.com/office/drawing/2014/main" val="586546911"/>
                    </a:ext>
                  </a:extLst>
                </a:gridCol>
              </a:tblGrid>
              <a:tr h="5447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Normalized PS1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156082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Normalized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156082"/>
                        </a:highlight>
                        <a:latin typeface="Aptos Narrow" panose="020B000402020202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P</a:t>
                      </a:r>
                      <a:r>
                        <a:rPr lang="en-US" altLang="zh-CN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S</a:t>
                      </a: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Normalized </a:t>
                      </a: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Midterm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 Narrow" panose="020B0004020202020204" pitchFamily="34" charset="0"/>
                        </a:rPr>
                        <a:t>Normalized Final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156082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512386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63298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11757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020842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779328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194956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5240063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988405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482341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02332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-0.27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107909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854924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740226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0E6F5"/>
                          </a:highlight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362983"/>
                  </a:ext>
                </a:extLst>
              </a:tr>
              <a:tr h="2803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763790"/>
                  </a:ext>
                </a:extLst>
              </a:tr>
            </a:tbl>
          </a:graphicData>
        </a:graphic>
      </p:graphicFrame>
      <p:sp>
        <p:nvSpPr>
          <p:cNvPr id="10" name="Title 4">
            <a:extLst>
              <a:ext uri="{FF2B5EF4-FFF2-40B4-BE49-F238E27FC236}">
                <a16:creationId xmlns:a16="http://schemas.microsoft.com/office/drawing/2014/main" id="{AF65E3E7-F02E-ABAD-1D1E-C1848D36F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Analysis (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Bryzgalova</a:t>
            </a:r>
            <a:r>
              <a:rPr lang="en-US" sz="32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 et al. 2024)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A09A08-48D1-2D4F-FD64-CBEFD17B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9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74049-083B-2CF5-418E-D50F83107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39" y="794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Questions: Missing Not at Random (MNAR)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2C967-6C38-4C25-49A4-FE23535EE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1145267"/>
            <a:ext cx="11783367" cy="55310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MNAR: 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missing probability </a:t>
            </a:r>
            <a:r>
              <a:rPr lang="en-US" sz="24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depends on missing variables even after controlling observables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Students who miss an exam are more likely to fail the exam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Firms that do not have an ESG rating may have more extreme values for ESG 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800" dirty="0"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Little and Rubin (2019) introduce many statistical methods to deal with MNAR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Our task is to use our knowledge in finance to justify </a:t>
            </a:r>
            <a:r>
              <a:rPr lang="en-US" sz="2400" kern="0" dirty="0">
                <a:latin typeface="Times New Roman" panose="02020603050405020304" pitchFamily="18" charset="0"/>
              </a:rPr>
              <a:t>the assumed missing mechanisms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kern="0" dirty="0">
                <a:latin typeface="Times New Roman" panose="02020603050405020304" pitchFamily="18" charset="0"/>
              </a:rPr>
              <a:t>One analogy: instrumental variable approach (IV)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inance researchers do not i</a:t>
            </a:r>
            <a:r>
              <a:rPr lang="en-US" sz="20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nvent the IV approach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but </a:t>
            </a:r>
            <a:r>
              <a:rPr lang="en-US" sz="20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we 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find many creative instruments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endParaRPr lang="en-US" sz="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Similarly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machine learning would not replace our domain knowledge in finance </a:t>
            </a:r>
          </a:p>
          <a:p>
            <a:pPr lvl="1"/>
            <a:r>
              <a:rPr lang="en-US" sz="20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nstead, </a:t>
            </a:r>
            <a:r>
              <a:rPr lang="en-US" sz="20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new methods and our domain knowledge 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complement each other.</a:t>
            </a:r>
            <a:r>
              <a:rPr lang="en-US" sz="2000" kern="0" dirty="0">
                <a:latin typeface="Times New Roman" panose="02020603050405020304" pitchFamily="18" charset="0"/>
              </a:rPr>
              <a:t> </a:t>
            </a: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A6F2F-07B8-5536-CB0E-629F9B1EA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45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68CF936-8206-EBB0-300A-B5DFC459A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85" y="493620"/>
            <a:ext cx="11156830" cy="587076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2C8DFB-44B8-DDF9-3757-FCFF732B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99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25799-5C3A-B6A5-E47B-4241316BD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Unstructured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F2135E-B219-5B11-841B-7743CD27FFB2}"/>
              </a:ext>
            </a:extLst>
          </p:cNvPr>
          <p:cNvSpPr txBox="1"/>
          <p:nvPr/>
        </p:nvSpPr>
        <p:spPr>
          <a:xfrm>
            <a:off x="4705815" y="1628507"/>
            <a:ext cx="74861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ways to transform unstructured data: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a vendor of alternative data or use data provided by other researchers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 the data by yourself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Hirshleifer, Peng, and Wang (2024) use both approaches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An excellent example of the </a:t>
            </a: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pros and cons </a:t>
            </a: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of each approach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Finding: firms in higher-centrality counties have lower post-earning announcement drift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Reason: faster information diffusion among investors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E5D5BC-1223-5848-A1D8-7D54BA1C3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29" y="1690688"/>
            <a:ext cx="3782493" cy="486193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8F3CB5-EA09-B7BB-5925-734CC9745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18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CC6C-DF33-EB1B-A19B-CCEC1ADAB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759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Unstructured Datasets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5976-68C6-D0EC-A0AF-EFA9669B2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1014884"/>
            <a:ext cx="11545556" cy="5747657"/>
          </a:xfrm>
        </p:spPr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measure of centrality comes from Bailey et al. (2018)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 Social Connectedness Index (SCI) constructed from Facebook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Pros: Comprehensive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Cons: they are designed for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Bailey et al. (2018) but not Hirshleifer, Peng, and Wang (2024) 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Hirshleifer, Peng, and Wang (2024) only have 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snapshot of the SCI in 2016</a:t>
            </a:r>
          </a:p>
          <a:p>
            <a:pPr lvl="2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They create time-varying measures of centrality based on </a:t>
            </a:r>
            <a:r>
              <a:rPr lang="en-US" sz="2400" dirty="0" err="1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StockTwits</a:t>
            </a:r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influencers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Pros: allow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Hirshleifer, Peng, and Wang (2024) to control for firm fixed effects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Cons: Less representative coverage </a:t>
            </a: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StockTwits</a:t>
            </a:r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also allows them to measure disagreement for tests about trading volume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Facebook data cannot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New insight: Online social interactions associated with persistent opinion polarization 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Da et al. (2018) study information diffusion in social media but they cannot measure disagreement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01CF-0B28-C977-579E-E3CCD789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78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53B5F-E49B-5132-E096-C1DCDB53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Resources for Unstructured Data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96F094-84BB-E73A-BE2D-F05FC5B24C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6" b="-1"/>
          <a:stretch/>
        </p:blipFill>
        <p:spPr>
          <a:xfrm>
            <a:off x="1220342" y="1311626"/>
            <a:ext cx="3810633" cy="49083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3EE8E7-44D1-9171-C2E9-843EEBDAF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079" y="1400791"/>
            <a:ext cx="3693984" cy="472997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4B0FE-5FEB-0335-19BE-CAEAF60D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1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3A28C0-DD17-6726-C73F-F078FC0C653E}"/>
              </a:ext>
            </a:extLst>
          </p:cNvPr>
          <p:cNvSpPr txBox="1"/>
          <p:nvPr/>
        </p:nvSpPr>
        <p:spPr>
          <a:xfrm>
            <a:off x="4716212" y="244632"/>
            <a:ext cx="63877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Question in Goldstein, Spatt, and Ye (2021):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Price of the Data?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45ACD6D-17CD-0734-85C5-45E870766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07" y="507523"/>
            <a:ext cx="11103986" cy="584295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E40B11-BACD-32FA-D57E-9ACE3C2D4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075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F083B24-0622-6018-4D73-4CC63B0B75C8}"/>
              </a:ext>
            </a:extLst>
          </p:cNvPr>
          <p:cNvSpPr txBox="1"/>
          <p:nvPr/>
        </p:nvSpPr>
        <p:spPr>
          <a:xfrm>
            <a:off x="6096000" y="1250418"/>
            <a:ext cx="5746595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Two simplifications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Financial but not other industry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Demand but not supply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Investor’s willingness to pay but not the equilibrium price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Still a daunting task because the data value depends 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The characteristics of other investors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Who else has the data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Existing data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1644C62-AEE5-FCE1-0EBA-95BF563B3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29" y="365125"/>
            <a:ext cx="11162371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ea typeface="DengXian" panose="02010600030101010101" pitchFamily="2" charset="-122"/>
              </a:rPr>
              <a:t>An Initial Step to Value the Data: Farboodi et al. (2024)  </a:t>
            </a:r>
            <a:endParaRPr lang="en-US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DF2294-02F3-1705-F27F-DAD7C37CBDA7}"/>
              </a:ext>
            </a:extLst>
          </p:cNvPr>
          <p:cNvSpPr txBox="1">
            <a:spLocks/>
          </p:cNvSpPr>
          <p:nvPr/>
        </p:nvSpPr>
        <p:spPr>
          <a:xfrm>
            <a:off x="492464" y="5289770"/>
            <a:ext cx="4770721" cy="1193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2400" i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i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World’s Most Valuable Resource Is No Longer oil, but Data</a:t>
            </a:r>
            <a:r>
              <a:rPr lang="zh-CN" altLang="en-US" sz="2400" i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-US" sz="240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---</a:t>
            </a:r>
            <a:r>
              <a:rPr lang="en-US" sz="2400" i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Economist </a:t>
            </a:r>
            <a:endParaRPr lang="en-US" sz="3200" i="1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DA7E50BF-6249-2D74-F2D7-FB6DC56A6A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429" y="1690688"/>
            <a:ext cx="5667375" cy="31908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8508A-5704-DDBB-3610-2DB77A937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68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D6967-6CF1-DA3E-5E52-FC4A2F932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365125"/>
            <a:ext cx="114808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Conditional Variance Provides Sufficient Statistics to Value Data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B3015D-18A3-31B0-092B-91B3B48F5D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422400"/>
                <a:ext cx="11872686" cy="5377543"/>
              </a:xfrm>
            </p:spPr>
            <p:txBody>
              <a:bodyPr>
                <a:normAutofit/>
              </a:bodyPr>
              <a:lstStyle/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Theory: A Rational Expectations Equilibrium Model 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Other people’s characteristics and existing information </a:t>
                </a:r>
                <a:r>
                  <a:rPr lang="en-US" sz="2000" dirty="0">
                    <a:latin typeface="Times New Roman" panose="02020603050405020304" pitchFamily="18" charset="0"/>
                    <a:ea typeface="DengXian" panose="02010600030101010101" pitchFamily="2" charset="-122"/>
                  </a:rPr>
                  <a:t>have already been incorporated into the price at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DengXian Light" panose="02010600030101010101" pitchFamily="2" charset="-122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DengXian" panose="02010600030101010101" pitchFamily="2" charset="-122"/>
                  </a:rPr>
                  <a:t> 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They do not forecast returns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value of data comes from its ability to reduce conditional variance </a:t>
                </a: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Estimate the conditional variances from two forecasting errors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sup>
                    </m:sSubSup>
                  </m:oMath>
                </a14:m>
                <a:r>
                  <a:rPr lang="en-US" sz="2000" b="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endParaRPr lang="en-US" sz="2000" b="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𝑋𝑍</m:t>
                        </m:r>
                      </m:sup>
                    </m:sSubSup>
                  </m:oMath>
                </a14:m>
                <a:r>
                  <a:rPr lang="en-US" sz="2000" b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sz="20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(with the new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lvl="1"/>
                <a:r>
                  <a:rPr lang="en-US" sz="2000" dirty="0">
                    <a:effectLst/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Bartlett, McCrary, and O’Hara (2024) provide a perfect example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round lot data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odd lot data</a:t>
                </a:r>
              </a:p>
              <a:p>
                <a:pPr lvl="2"/>
                <a:r>
                  <a:rPr lang="en-US" sz="1800" dirty="0">
                    <a:effectLst/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Bartlett, McCrary, and O’Hara (2024) find that including odd lot data increases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by six times 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has value because it drastically reduces the conditional variance </a:t>
                </a:r>
              </a:p>
              <a:p>
                <a:pPr lvl="1"/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B3015D-18A3-31B0-092B-91B3B48F5D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422400"/>
                <a:ext cx="11872686" cy="5377543"/>
              </a:xfrm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13359-BF7F-5DC2-3BA0-B0EE29FD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93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A322D-6DEB-B049-37BB-A5C12697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Questions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FF5DBA-C483-B34E-2348-F69FA941745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2901" y="1825625"/>
          <a:ext cx="11465169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3553">
                  <a:extLst>
                    <a:ext uri="{9D8B030D-6E8A-4147-A177-3AD203B41FA5}">
                      <a16:colId xmlns:a16="http://schemas.microsoft.com/office/drawing/2014/main" val="2875842118"/>
                    </a:ext>
                  </a:extLst>
                </a:gridCol>
                <a:gridCol w="8281616">
                  <a:extLst>
                    <a:ext uri="{9D8B030D-6E8A-4147-A177-3AD203B41FA5}">
                      <a16:colId xmlns:a16="http://schemas.microsoft.com/office/drawing/2014/main" val="369375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</a:rPr>
                        <a:t>Farboodi et al. (2024)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 Questions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05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Demand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supply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price, after you know both data demand and supply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53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data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Non-financial data 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Veldkamp (2023)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proposes six possible approaches to value data, but the literature is sparse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Private value of the data 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+mn-cs"/>
                        </a:rPr>
                        <a:t>Social value of the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03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 efficiency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Whether data help real efficiency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Bond, Edmans, and Goldstein (2012)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3191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DB6C3F-D092-4BD5-A8E9-FF14DE329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51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307B1-2483-45AE-AF31-CA21C48DE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953" y="0"/>
            <a:ext cx="10982093" cy="621604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 How and Why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7B23C-CBED-2FE3-2047-A64D15F10E15}"/>
              </a:ext>
            </a:extLst>
          </p:cNvPr>
          <p:cNvSpPr txBox="1"/>
          <p:nvPr/>
        </p:nvSpPr>
        <p:spPr>
          <a:xfrm>
            <a:off x="275062" y="4694663"/>
            <a:ext cx="116418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embrace big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Especially when many players in financial markets are not from finance backgrounds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know 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not be replaced by AI and big data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once we know how, we will also know 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Picture 8" descr="A black background with text on it&#10;&#10;Description automatically generated with medium confidence">
            <a:extLst>
              <a:ext uri="{FF2B5EF4-FFF2-40B4-BE49-F238E27FC236}">
                <a16:creationId xmlns:a16="http://schemas.microsoft.com/office/drawing/2014/main" id="{49BFC892-5EF3-5ACF-8ECF-2E4A17D95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35" y="813854"/>
            <a:ext cx="8620125" cy="38290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F86C78-F52D-1D35-2DF4-8C0E0ECBA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7376-2358-4B38-8EF6-F209312A8B5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89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2676</TotalTime>
  <Words>2522</Words>
  <Application>Microsoft Office PowerPoint</Application>
  <PresentationFormat>Widescreen</PresentationFormat>
  <Paragraphs>570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Aptos</vt:lpstr>
      <vt:lpstr>Aptos Display</vt:lpstr>
      <vt:lpstr>Aptos Narrow</vt:lpstr>
      <vt:lpstr>Arial</vt:lpstr>
      <vt:lpstr>Arial Black</vt:lpstr>
      <vt:lpstr>Cambria Math</vt:lpstr>
      <vt:lpstr>Times New Roman</vt:lpstr>
      <vt:lpstr>Office Theme</vt:lpstr>
      <vt:lpstr>NBER Big Data Dinner</vt:lpstr>
      <vt:lpstr>The Next Chapter of Big Data in Finance   Mao Ye Cornell University and NBER    </vt:lpstr>
      <vt:lpstr>Why Next Chapter? </vt:lpstr>
      <vt:lpstr>The Three-dimensional Definition of Big Data in Ye (2018) </vt:lpstr>
      <vt:lpstr>PowerPoint Presentation</vt:lpstr>
      <vt:lpstr>Large vs Larger  </vt:lpstr>
      <vt:lpstr>The Rise of Fractional Trading</vt:lpstr>
      <vt:lpstr>Coordinated Tiny Trades Can Lead to Large Price Pressure</vt:lpstr>
      <vt:lpstr>Bartlett, McCrary, and O’Hara (2024): Odd-lot Quotes </vt:lpstr>
      <vt:lpstr>The Market Invisible to You  </vt:lpstr>
      <vt:lpstr>Open Questions  </vt:lpstr>
      <vt:lpstr>PowerPoint Presentation</vt:lpstr>
      <vt:lpstr>High Dimension: Variables vs Functional Classes </vt:lpstr>
      <vt:lpstr>1. Use Machine Learning to Predict Return </vt:lpstr>
      <vt:lpstr>2. Link the Jumps with News  </vt:lpstr>
      <vt:lpstr>PowerPoint Presentation</vt:lpstr>
      <vt:lpstr>PowerPoint Presentation</vt:lpstr>
      <vt:lpstr>Missing Stock Characteristics for Monthly Return Predictions  </vt:lpstr>
      <vt:lpstr>Missing Grades in My Course  </vt:lpstr>
      <vt:lpstr>Conditional Mean Approach (Freyberger et al. 2024)</vt:lpstr>
      <vt:lpstr>Factor Analysis (Bryzgalova et al. 2024) </vt:lpstr>
      <vt:lpstr>Open Questions: Missing Not at Random (MNAR)</vt:lpstr>
      <vt:lpstr>PowerPoint Presentation</vt:lpstr>
      <vt:lpstr>Unstructured Data</vt:lpstr>
      <vt:lpstr>Two Unstructured Datasets  </vt:lpstr>
      <vt:lpstr>More Resources for Unstructured Data </vt:lpstr>
      <vt:lpstr>PowerPoint Presentation</vt:lpstr>
      <vt:lpstr>An Initial Step to Value the Data: Farboodi et al. (2024)  </vt:lpstr>
      <vt:lpstr>Conditional Variance Provides Sufficient Statistics to Value Data </vt:lpstr>
      <vt:lpstr>Open Questions </vt:lpstr>
      <vt:lpstr>Conclusion: How and Why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Mao Ye</dc:creator>
  <cp:lastModifiedBy>Mao Ye</cp:lastModifiedBy>
  <cp:revision>108</cp:revision>
  <dcterms:created xsi:type="dcterms:W3CDTF">2024-07-01T17:29:20Z</dcterms:created>
  <dcterms:modified xsi:type="dcterms:W3CDTF">2024-10-21T02:47:17Z</dcterms:modified>
</cp:coreProperties>
</file>